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handoutMasterIdLst>
    <p:handoutMasterId r:id="rId25"/>
  </p:handoutMasterIdLst>
  <p:sldIdLst>
    <p:sldId id="256" r:id="rId7"/>
    <p:sldId id="257" r:id="rId8"/>
    <p:sldId id="288" r:id="rId9"/>
    <p:sldId id="276" r:id="rId10"/>
    <p:sldId id="272" r:id="rId11"/>
    <p:sldId id="289" r:id="rId12"/>
    <p:sldId id="286" r:id="rId13"/>
    <p:sldId id="280" r:id="rId14"/>
    <p:sldId id="273" r:id="rId15"/>
    <p:sldId id="287" r:id="rId16"/>
    <p:sldId id="278" r:id="rId17"/>
    <p:sldId id="282" r:id="rId18"/>
    <p:sldId id="270" r:id="rId19"/>
    <p:sldId id="260" r:id="rId20"/>
    <p:sldId id="284" r:id="rId21"/>
    <p:sldId id="281" r:id="rId22"/>
    <p:sldId id="259" r:id="rId23"/>
    <p:sldId id="279" r:id="rId24"/>
  </p:sldIdLst>
  <p:sldSz cx="9144000" cy="6858000" type="screen4x3"/>
  <p:notesSz cx="6797675" cy="9926638"/>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HENAUT ANDREIA" initials="DA" lastIdx="2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2CE45"/>
    <a:srgbClr val="ACC2E2"/>
    <a:srgbClr val="CCFF99"/>
    <a:srgbClr val="DDFFFF"/>
    <a:srgbClr val="CCECFF"/>
    <a:srgbClr val="779BCF"/>
    <a:srgbClr val="99FFCC"/>
    <a:srgbClr val="FFCCFF"/>
    <a:srgbClr val="FF0000"/>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75" autoAdjust="0"/>
    <p:restoredTop sz="99822" autoAdjust="0"/>
  </p:normalViewPr>
  <p:slideViewPr>
    <p:cSldViewPr snapToGrid="0">
      <p:cViewPr>
        <p:scale>
          <a:sx n="110" d="100"/>
          <a:sy n="110" d="100"/>
        </p:scale>
        <p:origin x="1740"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45862" cy="495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6" tIns="47773" rIns="95546" bIns="47773" numCol="1" anchor="t" anchorCtr="0" compatLnSpc="1">
            <a:prstTxWarp prst="textNoShape">
              <a:avLst/>
            </a:prstTxWarp>
          </a:bodyPr>
          <a:lstStyle>
            <a:lvl1pPr defTabSz="955654">
              <a:defRPr sz="1300">
                <a:latin typeface="Arial" pitchFamily="34" charset="0"/>
              </a:defRPr>
            </a:lvl1pPr>
          </a:lstStyle>
          <a:p>
            <a:pPr>
              <a:defRPr/>
            </a:pPr>
            <a:endParaRPr lang="fr-FR"/>
          </a:p>
        </p:txBody>
      </p:sp>
      <p:sp>
        <p:nvSpPr>
          <p:cNvPr id="20483" name="Rectangle 3"/>
          <p:cNvSpPr>
            <a:spLocks noGrp="1" noChangeArrowheads="1"/>
          </p:cNvSpPr>
          <p:nvPr>
            <p:ph type="dt" sz="quarter" idx="1"/>
          </p:nvPr>
        </p:nvSpPr>
        <p:spPr bwMode="auto">
          <a:xfrm>
            <a:off x="3850294" y="0"/>
            <a:ext cx="2945862" cy="495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6" tIns="47773" rIns="95546" bIns="47773" numCol="1" anchor="t" anchorCtr="0" compatLnSpc="1">
            <a:prstTxWarp prst="textNoShape">
              <a:avLst/>
            </a:prstTxWarp>
          </a:bodyPr>
          <a:lstStyle>
            <a:lvl1pPr algn="r" defTabSz="955654">
              <a:defRPr sz="1300">
                <a:latin typeface="Arial" pitchFamily="34" charset="0"/>
              </a:defRPr>
            </a:lvl1pPr>
          </a:lstStyle>
          <a:p>
            <a:pPr>
              <a:defRPr/>
            </a:pPr>
            <a:endParaRPr lang="fr-FR"/>
          </a:p>
        </p:txBody>
      </p:sp>
      <p:sp>
        <p:nvSpPr>
          <p:cNvPr id="20484" name="Rectangle 4"/>
          <p:cNvSpPr>
            <a:spLocks noGrp="1" noChangeArrowheads="1"/>
          </p:cNvSpPr>
          <p:nvPr>
            <p:ph type="ftr" sz="quarter" idx="2"/>
          </p:nvPr>
        </p:nvSpPr>
        <p:spPr bwMode="auto">
          <a:xfrm>
            <a:off x="0" y="9429305"/>
            <a:ext cx="2945862" cy="495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6" tIns="47773" rIns="95546" bIns="47773" numCol="1" anchor="b" anchorCtr="0" compatLnSpc="1">
            <a:prstTxWarp prst="textNoShape">
              <a:avLst/>
            </a:prstTxWarp>
          </a:bodyPr>
          <a:lstStyle>
            <a:lvl1pPr defTabSz="955654">
              <a:defRPr sz="1300">
                <a:latin typeface="Arial" pitchFamily="34" charset="0"/>
              </a:defRPr>
            </a:lvl1pPr>
          </a:lstStyle>
          <a:p>
            <a:pPr>
              <a:defRPr/>
            </a:pPr>
            <a:endParaRPr lang="fr-FR"/>
          </a:p>
        </p:txBody>
      </p:sp>
      <p:sp>
        <p:nvSpPr>
          <p:cNvPr id="20485" name="Rectangle 5"/>
          <p:cNvSpPr>
            <a:spLocks noGrp="1" noChangeArrowheads="1"/>
          </p:cNvSpPr>
          <p:nvPr>
            <p:ph type="sldNum" sz="quarter" idx="3"/>
          </p:nvPr>
        </p:nvSpPr>
        <p:spPr bwMode="auto">
          <a:xfrm>
            <a:off x="3850294" y="9429305"/>
            <a:ext cx="2945862" cy="495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46" tIns="47773" rIns="95546" bIns="47773" numCol="1" anchor="b" anchorCtr="0" compatLnSpc="1">
            <a:prstTxWarp prst="textNoShape">
              <a:avLst/>
            </a:prstTxWarp>
          </a:bodyPr>
          <a:lstStyle>
            <a:lvl1pPr algn="r" defTabSz="955654">
              <a:defRPr sz="1300">
                <a:latin typeface="Arial" pitchFamily="34" charset="0"/>
              </a:defRPr>
            </a:lvl1pPr>
          </a:lstStyle>
          <a:p>
            <a:pPr>
              <a:defRPr/>
            </a:pPr>
            <a:fld id="{CFC49D6A-2281-40BF-983D-60B7D1F4011E}" type="slidenum">
              <a:rPr lang="fr-FR"/>
              <a:pPr>
                <a:defRPr/>
              </a:pPr>
              <a:t>‹N°›</a:t>
            </a:fld>
            <a:endParaRPr lang="fr-FR"/>
          </a:p>
        </p:txBody>
      </p:sp>
    </p:spTree>
    <p:extLst>
      <p:ext uri="{BB962C8B-B14F-4D97-AF65-F5344CB8AC3E}">
        <p14:creationId xmlns:p14="http://schemas.microsoft.com/office/powerpoint/2010/main" val="256214198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Modifiez le style des sous-titres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413AA535-2818-44C5-8B1B-81B06FC1D297}" type="slidenum">
              <a:rPr lang="fr-FR"/>
              <a:pPr>
                <a:defRPr/>
              </a:pPr>
              <a:t>‹N°›</a:t>
            </a:fld>
            <a:endParaRPr lang="fr-FR"/>
          </a:p>
        </p:txBody>
      </p:sp>
    </p:spTree>
    <p:extLst>
      <p:ext uri="{BB962C8B-B14F-4D97-AF65-F5344CB8AC3E}">
        <p14:creationId xmlns:p14="http://schemas.microsoft.com/office/powerpoint/2010/main" val="3080503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DA6EF703-BD4B-4E8E-AF90-6BB1340C45CF}" type="slidenum">
              <a:rPr lang="fr-FR"/>
              <a:pPr>
                <a:defRPr/>
              </a:pPr>
              <a:t>‹N°›</a:t>
            </a:fld>
            <a:endParaRPr lang="fr-FR"/>
          </a:p>
        </p:txBody>
      </p:sp>
    </p:spTree>
    <p:extLst>
      <p:ext uri="{BB962C8B-B14F-4D97-AF65-F5344CB8AC3E}">
        <p14:creationId xmlns:p14="http://schemas.microsoft.com/office/powerpoint/2010/main" val="118485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69579C08-BD1D-4339-83D4-EE66A48196E9}" type="slidenum">
              <a:rPr lang="fr-FR"/>
              <a:pPr>
                <a:defRPr/>
              </a:pPr>
              <a:t>‹N°›</a:t>
            </a:fld>
            <a:endParaRPr lang="fr-FR"/>
          </a:p>
        </p:txBody>
      </p:sp>
    </p:spTree>
    <p:extLst>
      <p:ext uri="{BB962C8B-B14F-4D97-AF65-F5344CB8AC3E}">
        <p14:creationId xmlns:p14="http://schemas.microsoft.com/office/powerpoint/2010/main" val="2284082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3B50B3EB-7963-4E9E-B611-01020A582A55}" type="slidenum">
              <a:rPr lang="fr-FR"/>
              <a:pPr>
                <a:defRPr/>
              </a:pPr>
              <a:t>‹N°›</a:t>
            </a:fld>
            <a:endParaRPr lang="fr-FR"/>
          </a:p>
        </p:txBody>
      </p:sp>
    </p:spTree>
    <p:extLst>
      <p:ext uri="{BB962C8B-B14F-4D97-AF65-F5344CB8AC3E}">
        <p14:creationId xmlns:p14="http://schemas.microsoft.com/office/powerpoint/2010/main" val="2920282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Modifiez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756AC448-5A00-45B8-BBC2-7B5DD2AC9ACB}" type="slidenum">
              <a:rPr lang="fr-FR"/>
              <a:pPr>
                <a:defRPr/>
              </a:pPr>
              <a:t>‹N°›</a:t>
            </a:fld>
            <a:endParaRPr lang="fr-FR"/>
          </a:p>
        </p:txBody>
      </p:sp>
    </p:spTree>
    <p:extLst>
      <p:ext uri="{BB962C8B-B14F-4D97-AF65-F5344CB8AC3E}">
        <p14:creationId xmlns:p14="http://schemas.microsoft.com/office/powerpoint/2010/main" val="4244682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44B470AA-70D2-4F6C-8972-25184626A9DF}" type="slidenum">
              <a:rPr lang="fr-FR"/>
              <a:pPr>
                <a:defRPr/>
              </a:pPr>
              <a:t>‹N°›</a:t>
            </a:fld>
            <a:endParaRPr lang="fr-FR"/>
          </a:p>
        </p:txBody>
      </p:sp>
    </p:spTree>
    <p:extLst>
      <p:ext uri="{BB962C8B-B14F-4D97-AF65-F5344CB8AC3E}">
        <p14:creationId xmlns:p14="http://schemas.microsoft.com/office/powerpoint/2010/main" val="586427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18953F24-2DEB-4C4A-B60F-325E85CEA1AD}" type="slidenum">
              <a:rPr lang="fr-FR"/>
              <a:pPr>
                <a:defRPr/>
              </a:pPr>
              <a:t>‹N°›</a:t>
            </a:fld>
            <a:endParaRPr lang="fr-FR"/>
          </a:p>
        </p:txBody>
      </p:sp>
    </p:spTree>
    <p:extLst>
      <p:ext uri="{BB962C8B-B14F-4D97-AF65-F5344CB8AC3E}">
        <p14:creationId xmlns:p14="http://schemas.microsoft.com/office/powerpoint/2010/main" val="3900201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5BE09B5D-8943-4BDE-9232-397B2FC19B96}" type="slidenum">
              <a:rPr lang="fr-FR"/>
              <a:pPr>
                <a:defRPr/>
              </a:pPr>
              <a:t>‹N°›</a:t>
            </a:fld>
            <a:endParaRPr lang="fr-FR"/>
          </a:p>
        </p:txBody>
      </p:sp>
    </p:spTree>
    <p:extLst>
      <p:ext uri="{BB962C8B-B14F-4D97-AF65-F5344CB8AC3E}">
        <p14:creationId xmlns:p14="http://schemas.microsoft.com/office/powerpoint/2010/main" val="4002063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D653C748-32E6-45CF-A013-D8518063B14F}" type="slidenum">
              <a:rPr lang="fr-FR"/>
              <a:pPr>
                <a:defRPr/>
              </a:pPr>
              <a:t>‹N°›</a:t>
            </a:fld>
            <a:endParaRPr lang="fr-FR"/>
          </a:p>
        </p:txBody>
      </p:sp>
    </p:spTree>
    <p:extLst>
      <p:ext uri="{BB962C8B-B14F-4D97-AF65-F5344CB8AC3E}">
        <p14:creationId xmlns:p14="http://schemas.microsoft.com/office/powerpoint/2010/main" val="1907110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E3899FBA-FE4C-4E63-8DC4-48FDA381CFCA}" type="slidenum">
              <a:rPr lang="fr-FR"/>
              <a:pPr>
                <a:defRPr/>
              </a:pPr>
              <a:t>‹N°›</a:t>
            </a:fld>
            <a:endParaRPr lang="fr-FR"/>
          </a:p>
        </p:txBody>
      </p:sp>
    </p:spTree>
    <p:extLst>
      <p:ext uri="{BB962C8B-B14F-4D97-AF65-F5344CB8AC3E}">
        <p14:creationId xmlns:p14="http://schemas.microsoft.com/office/powerpoint/2010/main" val="690527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2206E8DA-430B-4C25-8200-FA0789A95433}" type="slidenum">
              <a:rPr lang="fr-FR"/>
              <a:pPr>
                <a:defRPr/>
              </a:pPr>
              <a:t>‹N°›</a:t>
            </a:fld>
            <a:endParaRPr lang="fr-FR"/>
          </a:p>
        </p:txBody>
      </p:sp>
    </p:spTree>
    <p:extLst>
      <p:ext uri="{BB962C8B-B14F-4D97-AF65-F5344CB8AC3E}">
        <p14:creationId xmlns:p14="http://schemas.microsoft.com/office/powerpoint/2010/main" val="2200912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FR" altLang="fr-FR"/>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a:defRPr/>
            </a:pPr>
            <a:endParaRPr lang="fr-F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a:defRPr/>
            </a:pPr>
            <a:endParaRPr lang="fr-F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a:defRPr/>
            </a:pPr>
            <a:fld id="{76BBEC7C-379C-4B49-815E-F1EAB1680552}"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916113"/>
            <a:ext cx="7772400" cy="2124075"/>
          </a:xfrm>
          <a:solidFill>
            <a:schemeClr val="accent1"/>
          </a:solidFill>
        </p:spPr>
        <p:txBody>
          <a:bodyPr>
            <a:spAutoFit/>
          </a:bodyPr>
          <a:lstStyle/>
          <a:p>
            <a:pPr eaLnBrk="1" hangingPunct="1"/>
            <a:r>
              <a:rPr lang="fr-FR" altLang="fr-FR" dirty="0"/>
              <a:t>Organigramme Fonctionnel</a:t>
            </a:r>
            <a:br>
              <a:rPr lang="fr-FR" altLang="fr-FR" dirty="0"/>
            </a:br>
            <a:r>
              <a:rPr lang="fr-FR" altLang="fr-FR" dirty="0"/>
              <a:t> du CRB</a:t>
            </a:r>
            <a:br>
              <a:rPr lang="fr-FR" altLang="fr-FR" dirty="0"/>
            </a:br>
            <a:r>
              <a:rPr lang="fr-FR" altLang="fr-FR" dirty="0"/>
              <a:t>du CHU de Montpellier</a:t>
            </a:r>
          </a:p>
        </p:txBody>
      </p:sp>
      <p:sp>
        <p:nvSpPr>
          <p:cNvPr id="3" name="ZoneTexte 2"/>
          <p:cNvSpPr txBox="1"/>
          <p:nvPr/>
        </p:nvSpPr>
        <p:spPr>
          <a:xfrm>
            <a:off x="6283234" y="6426926"/>
            <a:ext cx="2495006" cy="307777"/>
          </a:xfrm>
          <a:prstGeom prst="rect">
            <a:avLst/>
          </a:prstGeom>
          <a:noFill/>
        </p:spPr>
        <p:txBody>
          <a:bodyPr wrap="square" rtlCol="0">
            <a:spAutoFit/>
          </a:bodyPr>
          <a:lstStyle/>
          <a:p>
            <a:pPr algn="r"/>
            <a:r>
              <a:rPr lang="fr-FR" sz="1400" b="1" dirty="0"/>
              <a:t>RB-7-IN-002 version 8</a:t>
            </a:r>
          </a:p>
        </p:txBody>
      </p:sp>
      <p:pic>
        <p:nvPicPr>
          <p:cNvPr id="2" name="Image 1" descr="lOGO CRB - titre orange validé">
            <a:extLst>
              <a:ext uri="{FF2B5EF4-FFF2-40B4-BE49-F238E27FC236}">
                <a16:creationId xmlns:a16="http://schemas.microsoft.com/office/drawing/2014/main" id="{0336090C-D21B-3C3F-9AF4-69C9164D8E4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0975" y="120965"/>
            <a:ext cx="1764366" cy="154798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ChangeArrowheads="1"/>
          </p:cNvSpPr>
          <p:nvPr/>
        </p:nvSpPr>
        <p:spPr bwMode="auto">
          <a:xfrm>
            <a:off x="457200" y="1093391"/>
            <a:ext cx="1582737" cy="46831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fr-FR" altLang="fr-FR" sz="1200" dirty="0">
                <a:solidFill>
                  <a:srgbClr val="000000"/>
                </a:solidFill>
              </a:rPr>
              <a:t>Cellules Souches</a:t>
            </a:r>
          </a:p>
          <a:p>
            <a:pPr algn="ctr" eaLnBrk="1" hangingPunct="1">
              <a:spcBef>
                <a:spcPct val="0"/>
              </a:spcBef>
              <a:buNone/>
            </a:pPr>
            <a:r>
              <a:rPr lang="fr-FR" altLang="fr-FR" sz="1200" dirty="0">
                <a:solidFill>
                  <a:srgbClr val="000000"/>
                </a:solidFill>
              </a:rPr>
              <a:t>(</a:t>
            </a:r>
            <a:r>
              <a:rPr lang="fr-FR" altLang="fr-FR" sz="1200" i="1" dirty="0">
                <a:solidFill>
                  <a:srgbClr val="000000"/>
                </a:solidFill>
              </a:rPr>
              <a:t>SICT </a:t>
            </a:r>
            <a:r>
              <a:rPr lang="fr-FR" altLang="fr-FR" sz="1200" dirty="0"/>
              <a:t>–</a:t>
            </a:r>
            <a:r>
              <a:rPr lang="fr-FR" altLang="fr-FR" sz="1200" i="1" dirty="0">
                <a:solidFill>
                  <a:srgbClr val="000000"/>
                </a:solidFill>
              </a:rPr>
              <a:t> SUB</a:t>
            </a:r>
            <a:r>
              <a:rPr lang="fr-FR" altLang="fr-FR" sz="1200" dirty="0">
                <a:solidFill>
                  <a:srgbClr val="000000"/>
                </a:solidFill>
              </a:rPr>
              <a:t>)</a:t>
            </a:r>
          </a:p>
        </p:txBody>
      </p:sp>
      <p:sp>
        <p:nvSpPr>
          <p:cNvPr id="13315" name="Rectangle 4"/>
          <p:cNvSpPr>
            <a:spLocks noChangeArrowheads="1"/>
          </p:cNvSpPr>
          <p:nvPr/>
        </p:nvSpPr>
        <p:spPr bwMode="auto">
          <a:xfrm>
            <a:off x="457200" y="1863725"/>
            <a:ext cx="1800224" cy="603769"/>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fr-FR" altLang="fr-FR" sz="900" b="1" dirty="0">
                <a:solidFill>
                  <a:srgbClr val="000000"/>
                </a:solidFill>
              </a:rPr>
              <a:t>John DE VOS</a:t>
            </a:r>
          </a:p>
          <a:p>
            <a:pPr algn="ctr" eaLnBrk="1" fontAlgn="base" hangingPunct="1">
              <a:spcBef>
                <a:spcPct val="0"/>
              </a:spcBef>
              <a:spcAft>
                <a:spcPct val="0"/>
              </a:spcAft>
              <a:buFontTx/>
              <a:buNone/>
            </a:pPr>
            <a:r>
              <a:rPr lang="fr-FR" altLang="fr-FR" sz="1000" i="1" dirty="0">
                <a:solidFill>
                  <a:srgbClr val="000000"/>
                </a:solidFill>
              </a:rPr>
              <a:t>Responsable </a:t>
            </a:r>
            <a:br>
              <a:rPr lang="fr-FR" altLang="fr-FR" sz="1000" i="1" dirty="0">
                <a:solidFill>
                  <a:srgbClr val="000000"/>
                </a:solidFill>
              </a:rPr>
            </a:br>
            <a:r>
              <a:rPr lang="fr-FR" altLang="fr-FR" sz="1000" i="1" dirty="0">
                <a:solidFill>
                  <a:srgbClr val="000000"/>
                </a:solidFill>
              </a:rPr>
              <a:t>des collections</a:t>
            </a:r>
          </a:p>
        </p:txBody>
      </p:sp>
      <p:cxnSp>
        <p:nvCxnSpPr>
          <p:cNvPr id="13316" name="AutoShape 6"/>
          <p:cNvCxnSpPr>
            <a:cxnSpLocks noChangeShapeType="1"/>
            <a:stCxn id="13315" idx="2"/>
            <a:endCxn id="13317" idx="0"/>
          </p:cNvCxnSpPr>
          <p:nvPr/>
        </p:nvCxnSpPr>
        <p:spPr bwMode="auto">
          <a:xfrm rot="16200000" flipH="1">
            <a:off x="855423" y="2969382"/>
            <a:ext cx="1003779" cy="1"/>
          </a:xfrm>
          <a:prstGeom prst="bentConnector3">
            <a:avLst>
              <a:gd name="adj1" fmla="val 50000"/>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317" name="Rectangle 7"/>
          <p:cNvSpPr>
            <a:spLocks noChangeArrowheads="1"/>
          </p:cNvSpPr>
          <p:nvPr/>
        </p:nvSpPr>
        <p:spPr bwMode="auto">
          <a:xfrm>
            <a:off x="457200" y="3471273"/>
            <a:ext cx="1800225" cy="49061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fr-FR" altLang="fr-FR" sz="900" b="1" dirty="0">
                <a:solidFill>
                  <a:srgbClr val="000000"/>
                </a:solidFill>
              </a:rPr>
              <a:t>Jean Luc VEYRUNE</a:t>
            </a:r>
          </a:p>
          <a:p>
            <a:pPr algn="ctr" eaLnBrk="1" fontAlgn="base" hangingPunct="1">
              <a:spcBef>
                <a:spcPct val="0"/>
              </a:spcBef>
              <a:spcAft>
                <a:spcPct val="0"/>
              </a:spcAft>
              <a:buFontTx/>
              <a:buNone/>
            </a:pPr>
            <a:r>
              <a:rPr lang="fr-FR" altLang="fr-FR" sz="1000" i="1" dirty="0">
                <a:solidFill>
                  <a:srgbClr val="000000"/>
                </a:solidFill>
              </a:rPr>
              <a:t>Responsable opérationnel</a:t>
            </a:r>
          </a:p>
        </p:txBody>
      </p:sp>
      <p:cxnSp>
        <p:nvCxnSpPr>
          <p:cNvPr id="13318" name="AutoShape 8"/>
          <p:cNvCxnSpPr>
            <a:cxnSpLocks noChangeShapeType="1"/>
            <a:stCxn id="13317" idx="2"/>
            <a:endCxn id="17413" idx="0"/>
          </p:cNvCxnSpPr>
          <p:nvPr/>
        </p:nvCxnSpPr>
        <p:spPr bwMode="auto">
          <a:xfrm>
            <a:off x="1357313" y="3961889"/>
            <a:ext cx="0" cy="244077"/>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19" name="AutoShape 13"/>
          <p:cNvCxnSpPr>
            <a:cxnSpLocks noChangeShapeType="1"/>
            <a:stCxn id="13315" idx="2"/>
          </p:cNvCxnSpPr>
          <p:nvPr/>
        </p:nvCxnSpPr>
        <p:spPr bwMode="auto">
          <a:xfrm rot="16200000" flipH="1">
            <a:off x="2244682" y="1580123"/>
            <a:ext cx="991157" cy="2765897"/>
          </a:xfrm>
          <a:prstGeom prst="bentConnector3">
            <a:avLst>
              <a:gd name="adj1" fmla="val 50000"/>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21" name="AutoShape 16"/>
          <p:cNvCxnSpPr>
            <a:cxnSpLocks noChangeShapeType="1"/>
            <a:stCxn id="13317" idx="3"/>
          </p:cNvCxnSpPr>
          <p:nvPr/>
        </p:nvCxnSpPr>
        <p:spPr bwMode="auto">
          <a:xfrm flipV="1">
            <a:off x="2257425" y="3710270"/>
            <a:ext cx="696913" cy="6311"/>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237" name="Rectangle 21"/>
          <p:cNvSpPr>
            <a:spLocks noChangeArrowheads="1"/>
          </p:cNvSpPr>
          <p:nvPr/>
        </p:nvSpPr>
        <p:spPr bwMode="auto">
          <a:xfrm>
            <a:off x="2541588" y="1830388"/>
            <a:ext cx="6478587" cy="3603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tabLst>
                <a:tab pos="182563" algn="l"/>
              </a:tabLst>
              <a:defRPr/>
            </a:pPr>
            <a:r>
              <a:rPr lang="fr-FR" sz="1000" b="1" dirty="0">
                <a:ea typeface="ＭＳ Ｐゴシック" pitchFamily="1" charset="-128"/>
              </a:rPr>
              <a:t>John DE VOS</a:t>
            </a:r>
            <a:endParaRPr lang="fr-FR" sz="200" b="1" dirty="0">
              <a:ea typeface="ＭＳ Ｐゴシック" pitchFamily="1" charset="-128"/>
            </a:endParaRPr>
          </a:p>
          <a:p>
            <a:pPr>
              <a:tabLst>
                <a:tab pos="182563" algn="l"/>
              </a:tabLst>
              <a:defRPr/>
            </a:pPr>
            <a:r>
              <a:rPr lang="fr-FR" sz="1000" i="1" dirty="0">
                <a:ea typeface="ＭＳ Ｐゴシック" pitchFamily="1" charset="-128"/>
              </a:rPr>
              <a:t>	 </a:t>
            </a:r>
            <a:r>
              <a:rPr lang="fr-FR" sz="1000" i="1" dirty="0"/>
              <a:t>Responsable scientifique de la collection Banque de Sang Placentaire. Collections</a:t>
            </a:r>
            <a:r>
              <a:rPr lang="fr-FR" sz="1000" i="1" dirty="0">
                <a:ea typeface="ＭＳ Ｐゴシック" pitchFamily="1" charset="-128"/>
              </a:rPr>
              <a:t> UTC 4</a:t>
            </a:r>
            <a:endParaRPr lang="fr-FR" sz="1000" b="1" dirty="0">
              <a:ea typeface="ＭＳ Ｐゴシック" pitchFamily="1" charset="-128"/>
            </a:endParaRPr>
          </a:p>
        </p:txBody>
      </p:sp>
      <p:sp>
        <p:nvSpPr>
          <p:cNvPr id="17417" name="Rectangle 9"/>
          <p:cNvSpPr>
            <a:spLocks noChangeArrowheads="1"/>
          </p:cNvSpPr>
          <p:nvPr/>
        </p:nvSpPr>
        <p:spPr bwMode="auto">
          <a:xfrm>
            <a:off x="2775148" y="5569656"/>
            <a:ext cx="5829300" cy="904472"/>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fontAlgn="base">
              <a:spcBef>
                <a:spcPct val="0"/>
              </a:spcBef>
              <a:spcAft>
                <a:spcPct val="0"/>
              </a:spcAft>
              <a:defRPr/>
            </a:pPr>
            <a:endParaRPr lang="fr-FR">
              <a:solidFill>
                <a:srgbClr val="000000"/>
              </a:solidFill>
              <a:ea typeface="ＭＳ Ｐゴシック" charset="0"/>
            </a:endParaRPr>
          </a:p>
        </p:txBody>
      </p:sp>
      <p:sp>
        <p:nvSpPr>
          <p:cNvPr id="17420" name="Text Box 12"/>
          <p:cNvSpPr txBox="1">
            <a:spLocks noChangeArrowheads="1"/>
          </p:cNvSpPr>
          <p:nvPr/>
        </p:nvSpPr>
        <p:spPr bwMode="auto">
          <a:xfrm>
            <a:off x="5032951" y="5577019"/>
            <a:ext cx="149585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defRPr/>
            </a:pPr>
            <a:r>
              <a:rPr lang="fr-FR" sz="1400" dirty="0">
                <a:solidFill>
                  <a:srgbClr val="000000"/>
                </a:solidFill>
                <a:ea typeface="ＭＳ Ｐゴシック" pitchFamily="1" charset="-128"/>
              </a:rPr>
              <a:t>Personnel SICT </a:t>
            </a:r>
          </a:p>
        </p:txBody>
      </p:sp>
      <p:sp>
        <p:nvSpPr>
          <p:cNvPr id="23" name="Rectangle 10"/>
          <p:cNvSpPr>
            <a:spLocks noChangeArrowheads="1"/>
          </p:cNvSpPr>
          <p:nvPr/>
        </p:nvSpPr>
        <p:spPr bwMode="auto">
          <a:xfrm>
            <a:off x="3173611" y="5873259"/>
            <a:ext cx="1577778" cy="486569"/>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fontAlgn="base">
              <a:spcBef>
                <a:spcPct val="0"/>
              </a:spcBef>
              <a:spcAft>
                <a:spcPct val="0"/>
              </a:spcAft>
              <a:defRPr/>
            </a:pPr>
            <a:r>
              <a:rPr lang="fr-FR" altLang="fr-FR" sz="1000" b="1" dirty="0">
                <a:solidFill>
                  <a:srgbClr val="000000"/>
                </a:solidFill>
              </a:rPr>
              <a:t>Hélène FERRO</a:t>
            </a:r>
          </a:p>
          <a:p>
            <a:pPr algn="ctr" fontAlgn="base">
              <a:spcBef>
                <a:spcPct val="0"/>
              </a:spcBef>
              <a:spcAft>
                <a:spcPct val="0"/>
              </a:spcAft>
              <a:defRPr/>
            </a:pPr>
            <a:r>
              <a:rPr lang="fr-FR" sz="1000" i="1" dirty="0">
                <a:solidFill>
                  <a:srgbClr val="000000"/>
                </a:solidFill>
                <a:ea typeface="ＭＳ Ｐゴシック" pitchFamily="1" charset="-128"/>
              </a:rPr>
              <a:t>Cadre de Santé</a:t>
            </a:r>
          </a:p>
        </p:txBody>
      </p:sp>
      <p:sp>
        <p:nvSpPr>
          <p:cNvPr id="17413" name="Rectangle 5"/>
          <p:cNvSpPr>
            <a:spLocks noChangeArrowheads="1"/>
          </p:cNvSpPr>
          <p:nvPr/>
        </p:nvSpPr>
        <p:spPr bwMode="auto">
          <a:xfrm>
            <a:off x="565150" y="4205966"/>
            <a:ext cx="1584325" cy="21538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fr-FR" sz="1000" b="1" dirty="0" err="1">
                <a:solidFill>
                  <a:srgbClr val="000000"/>
                </a:solidFill>
                <a:ea typeface="ＭＳ Ｐゴシック" pitchFamily="1" charset="-128"/>
              </a:rPr>
              <a:t>Kassandre</a:t>
            </a:r>
            <a:r>
              <a:rPr lang="fr-FR" sz="1000" b="1" dirty="0">
                <a:solidFill>
                  <a:srgbClr val="000000"/>
                </a:solidFill>
                <a:ea typeface="ＭＳ Ｐゴシック" pitchFamily="1" charset="-128"/>
              </a:rPr>
              <a:t> ALLAL</a:t>
            </a:r>
          </a:p>
          <a:p>
            <a:pPr algn="ctr">
              <a:defRPr/>
            </a:pPr>
            <a:r>
              <a:rPr lang="fr-FR" sz="1000" b="1" dirty="0">
                <a:solidFill>
                  <a:srgbClr val="000000"/>
                </a:solidFill>
                <a:ea typeface="ＭＳ Ｐゴシック" pitchFamily="1" charset="-128"/>
              </a:rPr>
              <a:t>Cécilia AUBINEAU</a:t>
            </a:r>
          </a:p>
          <a:p>
            <a:pPr algn="ctr">
              <a:defRPr/>
            </a:pPr>
            <a:r>
              <a:rPr lang="fr-FR" sz="1000" b="1" dirty="0">
                <a:solidFill>
                  <a:srgbClr val="000000"/>
                </a:solidFill>
                <a:ea typeface="ＭＳ Ｐゴシック" pitchFamily="1" charset="-128"/>
              </a:rPr>
              <a:t>Thomas CAVAILLE </a:t>
            </a:r>
          </a:p>
          <a:p>
            <a:pPr algn="ctr">
              <a:defRPr/>
            </a:pPr>
            <a:r>
              <a:rPr lang="fr-FR" sz="1000" b="1" dirty="0">
                <a:solidFill>
                  <a:srgbClr val="000000"/>
                </a:solidFill>
                <a:ea typeface="ＭＳ Ｐゴシック" pitchFamily="1" charset="-128"/>
              </a:rPr>
              <a:t>Elodie GRAU</a:t>
            </a:r>
          </a:p>
          <a:p>
            <a:pPr algn="ctr">
              <a:defRPr/>
            </a:pPr>
            <a:r>
              <a:rPr lang="fr-FR" sz="1000" b="1" dirty="0">
                <a:solidFill>
                  <a:srgbClr val="000000"/>
                </a:solidFill>
                <a:ea typeface="ＭＳ Ｐゴシック" pitchFamily="1" charset="-128"/>
              </a:rPr>
              <a:t>Cécile LUGAGNE</a:t>
            </a:r>
          </a:p>
          <a:p>
            <a:pPr algn="ctr">
              <a:defRPr/>
            </a:pPr>
            <a:r>
              <a:rPr lang="fr-FR" sz="1000" b="1" dirty="0">
                <a:solidFill>
                  <a:srgbClr val="000000"/>
                </a:solidFill>
                <a:ea typeface="ＭＳ Ｐゴシック" pitchFamily="1" charset="-128"/>
              </a:rPr>
              <a:t>Martine MAZEL</a:t>
            </a:r>
          </a:p>
          <a:p>
            <a:pPr algn="ctr">
              <a:defRPr/>
            </a:pPr>
            <a:r>
              <a:rPr lang="fr-FR" sz="1000" i="1" dirty="0">
                <a:solidFill>
                  <a:srgbClr val="000000"/>
                </a:solidFill>
                <a:ea typeface="ＭＳ Ｐゴシック" pitchFamily="1" charset="-128"/>
              </a:rPr>
              <a:t>Techniciens</a:t>
            </a:r>
          </a:p>
          <a:p>
            <a:pPr algn="ctr">
              <a:defRPr/>
            </a:pPr>
            <a:endParaRPr lang="fr-FR" sz="800" i="1" dirty="0">
              <a:solidFill>
                <a:srgbClr val="000000"/>
              </a:solidFill>
              <a:ea typeface="ＭＳ Ｐゴシック" pitchFamily="1" charset="-128"/>
            </a:endParaRPr>
          </a:p>
          <a:p>
            <a:pPr algn="ctr">
              <a:defRPr/>
            </a:pPr>
            <a:endParaRPr lang="fr-FR" sz="100" b="1" dirty="0">
              <a:solidFill>
                <a:srgbClr val="000000"/>
              </a:solidFill>
              <a:ea typeface="ＭＳ Ｐゴシック" pitchFamily="1" charset="-128"/>
            </a:endParaRPr>
          </a:p>
          <a:p>
            <a:pPr algn="ctr">
              <a:defRPr/>
            </a:pPr>
            <a:r>
              <a:rPr lang="fr-FR" sz="1000" b="1" dirty="0">
                <a:solidFill>
                  <a:srgbClr val="000000"/>
                </a:solidFill>
                <a:ea typeface="ＭＳ Ｐゴシック" pitchFamily="1" charset="-128"/>
              </a:rPr>
              <a:t>Anne-Marie CONGE</a:t>
            </a:r>
          </a:p>
          <a:p>
            <a:pPr algn="ctr">
              <a:defRPr/>
            </a:pPr>
            <a:r>
              <a:rPr lang="fr-FR" sz="1000" b="1" dirty="0">
                <a:solidFill>
                  <a:srgbClr val="000000"/>
                </a:solidFill>
                <a:ea typeface="ＭＳ Ｐゴシック" pitchFamily="1" charset="-128"/>
              </a:rPr>
              <a:t>Sandra REBUFFAT</a:t>
            </a:r>
          </a:p>
          <a:p>
            <a:pPr algn="ctr">
              <a:defRPr/>
            </a:pPr>
            <a:r>
              <a:rPr lang="fr-FR" sz="1000" b="1" dirty="0">
                <a:solidFill>
                  <a:srgbClr val="000000"/>
                </a:solidFill>
                <a:ea typeface="ＭＳ Ｐゴシック" pitchFamily="1" charset="-128"/>
              </a:rPr>
              <a:t>Jean-Luc VEYRUNES</a:t>
            </a:r>
          </a:p>
          <a:p>
            <a:pPr algn="ctr">
              <a:defRPr/>
            </a:pPr>
            <a:r>
              <a:rPr lang="fr-FR" sz="1000" i="1" dirty="0">
                <a:solidFill>
                  <a:srgbClr val="000000"/>
                </a:solidFill>
                <a:ea typeface="ＭＳ Ｐゴシック" pitchFamily="1" charset="-128"/>
              </a:rPr>
              <a:t>Ingénieurs</a:t>
            </a:r>
          </a:p>
        </p:txBody>
      </p:sp>
      <p:sp>
        <p:nvSpPr>
          <p:cNvPr id="13328" name="Rectangle 4"/>
          <p:cNvSpPr>
            <a:spLocks noChangeArrowheads="1"/>
          </p:cNvSpPr>
          <p:nvPr/>
        </p:nvSpPr>
        <p:spPr bwMode="auto">
          <a:xfrm>
            <a:off x="363538" y="304800"/>
            <a:ext cx="4338637" cy="339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fr-FR" altLang="fr-FR" sz="1600" b="1">
                <a:solidFill>
                  <a:srgbClr val="000000"/>
                </a:solidFill>
              </a:rPr>
              <a:t>Organigramme fonctionnel par thématique</a:t>
            </a:r>
          </a:p>
        </p:txBody>
      </p:sp>
      <p:cxnSp>
        <p:nvCxnSpPr>
          <p:cNvPr id="6" name="Connecteur en angle 5"/>
          <p:cNvCxnSpPr>
            <a:stCxn id="13315" idx="3"/>
            <a:endCxn id="9237" idx="1"/>
          </p:cNvCxnSpPr>
          <p:nvPr/>
        </p:nvCxnSpPr>
        <p:spPr>
          <a:xfrm flipV="1">
            <a:off x="2257424" y="2010569"/>
            <a:ext cx="284164" cy="155041"/>
          </a:xfrm>
          <a:prstGeom prst="bentConnector3">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5" name="Rectangle 21"/>
          <p:cNvSpPr>
            <a:spLocks noChangeArrowheads="1"/>
          </p:cNvSpPr>
          <p:nvPr/>
        </p:nvSpPr>
        <p:spPr bwMode="auto">
          <a:xfrm>
            <a:off x="2551113" y="2372518"/>
            <a:ext cx="6478588" cy="49260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tabLst>
                <a:tab pos="182563" algn="l"/>
              </a:tabLst>
              <a:defRPr/>
            </a:pPr>
            <a:r>
              <a:rPr lang="fr-FR" sz="1000" b="1" dirty="0">
                <a:ea typeface="ＭＳ Ｐゴシック" pitchFamily="1" charset="-128"/>
              </a:rPr>
              <a:t>John DE VOS</a:t>
            </a:r>
            <a:endParaRPr lang="fr-FR" sz="200" b="1" dirty="0">
              <a:ea typeface="ＭＳ Ｐゴシック" pitchFamily="1" charset="-128"/>
            </a:endParaRPr>
          </a:p>
          <a:p>
            <a:pPr>
              <a:tabLst>
                <a:tab pos="182563" algn="l"/>
              </a:tabLst>
              <a:defRPr/>
            </a:pPr>
            <a:r>
              <a:rPr lang="fr-FR" sz="1000" i="1" dirty="0">
                <a:ea typeface="ＭＳ Ｐゴシック" pitchFamily="1" charset="-128"/>
              </a:rPr>
              <a:t>	 </a:t>
            </a:r>
            <a:r>
              <a:rPr lang="fr-FR" sz="1000" i="1" dirty="0"/>
              <a:t>Responsable scientifique de la collection IPS. Collections</a:t>
            </a:r>
            <a:r>
              <a:rPr lang="fr-FR" sz="1000" i="1" dirty="0">
                <a:ea typeface="ＭＳ Ｐゴシック" pitchFamily="1" charset="-128"/>
              </a:rPr>
              <a:t> UTC 1 , 2 et 3</a:t>
            </a:r>
          </a:p>
          <a:p>
            <a:pPr>
              <a:tabLst>
                <a:tab pos="182563" algn="l"/>
              </a:tabLst>
              <a:defRPr/>
            </a:pPr>
            <a:r>
              <a:rPr lang="fr-FR" sz="1000" i="1" dirty="0">
                <a:ea typeface="ＭＳ Ｐゴシック" pitchFamily="1" charset="-128"/>
              </a:rPr>
              <a:t>      </a:t>
            </a:r>
            <a:r>
              <a:rPr lang="fr-FR" sz="1000" i="1" dirty="0"/>
              <a:t>Responsable scientifique de la collection Cellules souches hématopoïétiques. Collections UTC 5</a:t>
            </a:r>
            <a:endParaRPr lang="fr-FR" sz="1000" b="1" dirty="0">
              <a:ea typeface="ＭＳ Ｐゴシック" pitchFamily="1" charset="-128"/>
            </a:endParaRPr>
          </a:p>
        </p:txBody>
      </p:sp>
      <p:cxnSp>
        <p:nvCxnSpPr>
          <p:cNvPr id="26" name="Connecteur en angle 25"/>
          <p:cNvCxnSpPr>
            <a:stCxn id="13315" idx="3"/>
            <a:endCxn id="25" idx="1"/>
          </p:cNvCxnSpPr>
          <p:nvPr/>
        </p:nvCxnSpPr>
        <p:spPr>
          <a:xfrm>
            <a:off x="2257424" y="2165610"/>
            <a:ext cx="293689" cy="453209"/>
          </a:xfrm>
          <a:prstGeom prst="bentConnector3">
            <a:avLst>
              <a:gd name="adj1" fmla="val 50000"/>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4" name="ZoneTexte 23"/>
          <p:cNvSpPr txBox="1"/>
          <p:nvPr/>
        </p:nvSpPr>
        <p:spPr>
          <a:xfrm>
            <a:off x="6283234" y="6426926"/>
            <a:ext cx="2495006" cy="307777"/>
          </a:xfrm>
          <a:prstGeom prst="rect">
            <a:avLst/>
          </a:prstGeom>
          <a:noFill/>
        </p:spPr>
        <p:txBody>
          <a:bodyPr wrap="square" rtlCol="0">
            <a:spAutoFit/>
          </a:bodyPr>
          <a:lstStyle/>
          <a:p>
            <a:pPr algn="r"/>
            <a:r>
              <a:rPr lang="fr-FR" sz="1400" b="1" dirty="0"/>
              <a:t>RB-7-IN-002 version 8</a:t>
            </a:r>
          </a:p>
        </p:txBody>
      </p:sp>
      <p:pic>
        <p:nvPicPr>
          <p:cNvPr id="2" name="Image 1" descr="lOGO CRB - titre orange validé">
            <a:extLst>
              <a:ext uri="{FF2B5EF4-FFF2-40B4-BE49-F238E27FC236}">
                <a16:creationId xmlns:a16="http://schemas.microsoft.com/office/drawing/2014/main" id="{2900996C-944F-5C34-6884-FEABB387716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15" y="6299200"/>
            <a:ext cx="603437" cy="529431"/>
          </a:xfrm>
          <a:prstGeom prst="rect">
            <a:avLst/>
          </a:prstGeom>
          <a:noFill/>
          <a:ln>
            <a:noFill/>
          </a:ln>
        </p:spPr>
      </p:pic>
      <p:sp>
        <p:nvSpPr>
          <p:cNvPr id="3" name="Rectangle 14">
            <a:extLst>
              <a:ext uri="{FF2B5EF4-FFF2-40B4-BE49-F238E27FC236}">
                <a16:creationId xmlns:a16="http://schemas.microsoft.com/office/drawing/2014/main" id="{163B2AA1-D607-B912-FC2D-FCFA67FF1C2A}"/>
              </a:ext>
            </a:extLst>
          </p:cNvPr>
          <p:cNvSpPr>
            <a:spLocks noChangeArrowheads="1"/>
          </p:cNvSpPr>
          <p:nvPr/>
        </p:nvSpPr>
        <p:spPr bwMode="auto">
          <a:xfrm>
            <a:off x="2954339" y="3449175"/>
            <a:ext cx="2337742" cy="503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None/>
            </a:pPr>
            <a:r>
              <a:rPr lang="fr-FR" altLang="fr-FR" sz="900" b="1" dirty="0">
                <a:solidFill>
                  <a:srgbClr val="000000"/>
                </a:solidFill>
              </a:rPr>
              <a:t>Karine VERCHERE</a:t>
            </a:r>
          </a:p>
          <a:p>
            <a:pPr algn="ctr" eaLnBrk="1" hangingPunct="1">
              <a:spcBef>
                <a:spcPct val="0"/>
              </a:spcBef>
              <a:buNone/>
            </a:pPr>
            <a:r>
              <a:rPr lang="fr-FR" altLang="fr-FR" sz="900" b="1" dirty="0">
                <a:solidFill>
                  <a:srgbClr val="000000"/>
                </a:solidFill>
              </a:rPr>
              <a:t>Sandrine THOREZ</a:t>
            </a:r>
          </a:p>
          <a:p>
            <a:pPr algn="ctr" eaLnBrk="1" hangingPunct="1">
              <a:spcBef>
                <a:spcPct val="0"/>
              </a:spcBef>
              <a:buNone/>
            </a:pPr>
            <a:r>
              <a:rPr lang="fr-FR" altLang="fr-FR" sz="1000" i="1" dirty="0">
                <a:solidFill>
                  <a:srgbClr val="000000"/>
                </a:solidFill>
              </a:rPr>
              <a:t>AMA</a:t>
            </a:r>
          </a:p>
        </p:txBody>
      </p:sp>
      <p:sp>
        <p:nvSpPr>
          <p:cNvPr id="4" name="Rectangle 10">
            <a:extLst>
              <a:ext uri="{FF2B5EF4-FFF2-40B4-BE49-F238E27FC236}">
                <a16:creationId xmlns:a16="http://schemas.microsoft.com/office/drawing/2014/main" id="{D059A7FC-2C22-7510-2DF5-B3700314AAC9}"/>
              </a:ext>
            </a:extLst>
          </p:cNvPr>
          <p:cNvSpPr>
            <a:spLocks noChangeArrowheads="1"/>
          </p:cNvSpPr>
          <p:nvPr/>
        </p:nvSpPr>
        <p:spPr bwMode="auto">
          <a:xfrm>
            <a:off x="5032951" y="5873259"/>
            <a:ext cx="3450628" cy="486569"/>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fontAlgn="base">
              <a:spcBef>
                <a:spcPct val="0"/>
              </a:spcBef>
              <a:spcAft>
                <a:spcPct val="0"/>
              </a:spcAft>
              <a:defRPr/>
            </a:pPr>
            <a:r>
              <a:rPr lang="fr-FR" sz="1000" b="1" dirty="0">
                <a:solidFill>
                  <a:srgbClr val="000000"/>
                </a:solidFill>
                <a:ea typeface="ＭＳ Ｐゴシック" pitchFamily="1" charset="-128"/>
              </a:rPr>
              <a:t>Anne-Marie CONGE - Sandra REBUFFAT</a:t>
            </a:r>
          </a:p>
          <a:p>
            <a:pPr algn="ctr" fontAlgn="base">
              <a:spcBef>
                <a:spcPct val="0"/>
              </a:spcBef>
              <a:spcAft>
                <a:spcPct val="0"/>
              </a:spcAft>
              <a:defRPr/>
            </a:pPr>
            <a:r>
              <a:rPr lang="fr-FR" sz="1000" i="1" dirty="0">
                <a:solidFill>
                  <a:srgbClr val="000000"/>
                </a:solidFill>
                <a:ea typeface="ＭＳ Ｐゴシック" pitchFamily="1" charset="-128"/>
              </a:rPr>
              <a:t>Responsable qualité et Responsable gestion documentaire</a:t>
            </a:r>
          </a:p>
        </p:txBody>
      </p:sp>
    </p:spTree>
    <p:extLst>
      <p:ext uri="{BB962C8B-B14F-4D97-AF65-F5344CB8AC3E}">
        <p14:creationId xmlns:p14="http://schemas.microsoft.com/office/powerpoint/2010/main" val="20345296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1"/>
          <p:cNvSpPr>
            <a:spLocks noChangeArrowheads="1"/>
          </p:cNvSpPr>
          <p:nvPr/>
        </p:nvSpPr>
        <p:spPr bwMode="auto">
          <a:xfrm>
            <a:off x="2613804" y="5385818"/>
            <a:ext cx="6194540" cy="103663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fr-FR" altLang="fr-FR" sz="1800">
              <a:solidFill>
                <a:srgbClr val="000000"/>
              </a:solidFill>
            </a:endParaRPr>
          </a:p>
        </p:txBody>
      </p:sp>
      <p:sp>
        <p:nvSpPr>
          <p:cNvPr id="15363" name="Rectangle 7"/>
          <p:cNvSpPr>
            <a:spLocks noChangeArrowheads="1"/>
          </p:cNvSpPr>
          <p:nvPr/>
        </p:nvSpPr>
        <p:spPr bwMode="auto">
          <a:xfrm>
            <a:off x="460375" y="1176338"/>
            <a:ext cx="2484438" cy="460375"/>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dirty="0">
                <a:solidFill>
                  <a:srgbClr val="000000"/>
                </a:solidFill>
              </a:rPr>
              <a:t>Centre d’Investigation Clinique CIC (</a:t>
            </a:r>
            <a:r>
              <a:rPr lang="fr-FR" altLang="fr-FR" sz="1200" i="1" dirty="0">
                <a:solidFill>
                  <a:srgbClr val="000000"/>
                </a:solidFill>
              </a:rPr>
              <a:t>Gui de </a:t>
            </a:r>
            <a:r>
              <a:rPr lang="fr-FR" altLang="fr-FR" sz="1200" i="1" dirty="0" err="1">
                <a:solidFill>
                  <a:srgbClr val="000000"/>
                </a:solidFill>
              </a:rPr>
              <a:t>Chauliac</a:t>
            </a:r>
            <a:r>
              <a:rPr lang="fr-FR" altLang="fr-FR" sz="1200" dirty="0">
                <a:solidFill>
                  <a:srgbClr val="000000"/>
                </a:solidFill>
              </a:rPr>
              <a:t>)</a:t>
            </a:r>
          </a:p>
        </p:txBody>
      </p:sp>
      <p:sp>
        <p:nvSpPr>
          <p:cNvPr id="15364" name="Rectangle 8"/>
          <p:cNvSpPr>
            <a:spLocks noChangeArrowheads="1"/>
          </p:cNvSpPr>
          <p:nvPr/>
        </p:nvSpPr>
        <p:spPr bwMode="auto">
          <a:xfrm>
            <a:off x="546100" y="1836738"/>
            <a:ext cx="1722438"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solidFill>
                  <a:srgbClr val="000000"/>
                </a:solidFill>
              </a:rPr>
              <a:t>Hugues CHEVASSUS</a:t>
            </a:r>
          </a:p>
          <a:p>
            <a:pPr algn="ctr" eaLnBrk="1" hangingPunct="1">
              <a:spcBef>
                <a:spcPct val="0"/>
              </a:spcBef>
              <a:buFontTx/>
              <a:buNone/>
            </a:pPr>
            <a:r>
              <a:rPr lang="fr-FR" altLang="fr-FR" sz="1000" i="1" dirty="0">
                <a:solidFill>
                  <a:srgbClr val="000000"/>
                </a:solidFill>
              </a:rPr>
              <a:t>Responsable </a:t>
            </a:r>
            <a:br>
              <a:rPr lang="fr-FR" altLang="fr-FR" sz="1000" i="1" dirty="0">
                <a:solidFill>
                  <a:srgbClr val="000000"/>
                </a:solidFill>
              </a:rPr>
            </a:br>
            <a:r>
              <a:rPr lang="fr-FR" altLang="fr-FR" sz="1000" i="1" dirty="0">
                <a:solidFill>
                  <a:srgbClr val="000000"/>
                </a:solidFill>
              </a:rPr>
              <a:t>des collections</a:t>
            </a:r>
          </a:p>
        </p:txBody>
      </p:sp>
      <p:sp>
        <p:nvSpPr>
          <p:cNvPr id="15365" name="Rectangle 10"/>
          <p:cNvSpPr>
            <a:spLocks noChangeArrowheads="1"/>
          </p:cNvSpPr>
          <p:nvPr/>
        </p:nvSpPr>
        <p:spPr bwMode="auto">
          <a:xfrm>
            <a:off x="546100" y="2628901"/>
            <a:ext cx="1722438" cy="10182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lvl="0" algn="ctr" eaLnBrk="1" hangingPunct="1">
              <a:spcBef>
                <a:spcPct val="0"/>
              </a:spcBef>
              <a:buNone/>
              <a:defRPr/>
            </a:pPr>
            <a:r>
              <a:rPr lang="fr-FR" altLang="fr-FR" sz="1000" b="1" dirty="0">
                <a:solidFill>
                  <a:srgbClr val="000000"/>
                </a:solidFill>
              </a:rPr>
              <a:t>Christine ESTEBANEZ</a:t>
            </a:r>
          </a:p>
          <a:p>
            <a:pPr lvl="0" algn="ctr" eaLnBrk="1" hangingPunct="1">
              <a:spcBef>
                <a:spcPct val="0"/>
              </a:spcBef>
              <a:buNone/>
              <a:defRPr/>
            </a:pPr>
            <a:r>
              <a:rPr lang="fr-FR" altLang="fr-FR" sz="900" i="1" dirty="0">
                <a:solidFill>
                  <a:srgbClr val="000000"/>
                </a:solidFill>
              </a:rPr>
              <a:t>Technicienne de laboratoire</a:t>
            </a:r>
          </a:p>
          <a:p>
            <a:pPr lvl="0" algn="ctr" eaLnBrk="1" hangingPunct="1">
              <a:spcBef>
                <a:spcPct val="0"/>
              </a:spcBef>
              <a:buNone/>
              <a:defRPr/>
            </a:pPr>
            <a:endParaRPr lang="fr-FR" altLang="fr-FR" sz="900" i="1" dirty="0">
              <a:solidFill>
                <a:srgbClr val="000000"/>
              </a:solidFill>
            </a:endParaRPr>
          </a:p>
          <a:p>
            <a:pPr lvl="0" algn="ctr" eaLnBrk="1" hangingPunct="1">
              <a:spcBef>
                <a:spcPct val="0"/>
              </a:spcBef>
              <a:buNone/>
              <a:defRPr/>
            </a:pPr>
            <a:r>
              <a:rPr lang="fr-FR" altLang="fr-FR" sz="1000" b="1" dirty="0">
                <a:solidFill>
                  <a:srgbClr val="000000"/>
                </a:solidFill>
              </a:rPr>
              <a:t>Nathalie MICHEL</a:t>
            </a:r>
          </a:p>
          <a:p>
            <a:pPr lvl="0" algn="ctr" eaLnBrk="1" hangingPunct="1">
              <a:spcBef>
                <a:spcPct val="0"/>
              </a:spcBef>
              <a:buNone/>
              <a:defRPr/>
            </a:pPr>
            <a:r>
              <a:rPr lang="fr-FR" altLang="fr-FR" sz="1000" i="1" dirty="0">
                <a:solidFill>
                  <a:srgbClr val="000000"/>
                </a:solidFill>
              </a:rPr>
              <a:t>Technicienne de laboratoire</a:t>
            </a:r>
          </a:p>
        </p:txBody>
      </p:sp>
      <p:cxnSp>
        <p:nvCxnSpPr>
          <p:cNvPr id="15366" name="AutoShape 14"/>
          <p:cNvCxnSpPr>
            <a:cxnSpLocks noChangeShapeType="1"/>
            <a:stCxn id="15364" idx="2"/>
            <a:endCxn id="15365" idx="0"/>
          </p:cNvCxnSpPr>
          <p:nvPr/>
        </p:nvCxnSpPr>
        <p:spPr bwMode="auto">
          <a:xfrm>
            <a:off x="1407319" y="2341563"/>
            <a:ext cx="0" cy="287338"/>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368" name="Rectangle 28"/>
          <p:cNvSpPr>
            <a:spLocks noChangeArrowheads="1"/>
          </p:cNvSpPr>
          <p:nvPr/>
        </p:nvSpPr>
        <p:spPr bwMode="auto">
          <a:xfrm>
            <a:off x="6569969" y="5760461"/>
            <a:ext cx="2015231"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solidFill>
                  <a:srgbClr val="000000"/>
                </a:solidFill>
              </a:rPr>
              <a:t>Sandrine VERNAY </a:t>
            </a:r>
          </a:p>
          <a:p>
            <a:pPr algn="ctr" eaLnBrk="1" hangingPunct="1">
              <a:spcBef>
                <a:spcPct val="0"/>
              </a:spcBef>
              <a:buFontTx/>
              <a:buNone/>
            </a:pPr>
            <a:r>
              <a:rPr lang="fr-FR" altLang="fr-FR" sz="1000" i="1" dirty="0">
                <a:solidFill>
                  <a:srgbClr val="000000"/>
                </a:solidFill>
              </a:rPr>
              <a:t>Responsable hygiène et sécurité</a:t>
            </a:r>
          </a:p>
        </p:txBody>
      </p:sp>
      <p:sp>
        <p:nvSpPr>
          <p:cNvPr id="15369" name="Text Box 33"/>
          <p:cNvSpPr txBox="1">
            <a:spLocks noChangeArrowheads="1"/>
          </p:cNvSpPr>
          <p:nvPr/>
        </p:nvSpPr>
        <p:spPr bwMode="auto">
          <a:xfrm>
            <a:off x="4833243" y="5419152"/>
            <a:ext cx="1349375"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400" dirty="0">
                <a:solidFill>
                  <a:srgbClr val="000000"/>
                </a:solidFill>
              </a:rPr>
              <a:t>Personnel CIC</a:t>
            </a:r>
          </a:p>
        </p:txBody>
      </p:sp>
      <p:sp>
        <p:nvSpPr>
          <p:cNvPr id="15370" name="Rectangle 4"/>
          <p:cNvSpPr>
            <a:spLocks noChangeArrowheads="1"/>
          </p:cNvSpPr>
          <p:nvPr/>
        </p:nvSpPr>
        <p:spPr bwMode="auto">
          <a:xfrm>
            <a:off x="363538" y="304800"/>
            <a:ext cx="4338637" cy="339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600" b="1">
                <a:solidFill>
                  <a:srgbClr val="000000"/>
                </a:solidFill>
              </a:rPr>
              <a:t>Organigramme fonctionnel par thématique</a:t>
            </a:r>
          </a:p>
        </p:txBody>
      </p:sp>
      <p:sp>
        <p:nvSpPr>
          <p:cNvPr id="15372" name="Rectangle 24"/>
          <p:cNvSpPr>
            <a:spLocks noChangeArrowheads="1"/>
          </p:cNvSpPr>
          <p:nvPr/>
        </p:nvSpPr>
        <p:spPr bwMode="auto">
          <a:xfrm>
            <a:off x="2861569" y="5760461"/>
            <a:ext cx="1584325"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lvl="0" algn="ctr" eaLnBrk="1" hangingPunct="1">
              <a:spcBef>
                <a:spcPct val="0"/>
              </a:spcBef>
              <a:buNone/>
              <a:defRPr/>
            </a:pPr>
            <a:r>
              <a:rPr lang="fr-FR" altLang="fr-FR" sz="1050" b="1" dirty="0">
                <a:solidFill>
                  <a:srgbClr val="000000"/>
                </a:solidFill>
              </a:rPr>
              <a:t>Cécile ROUGES</a:t>
            </a:r>
          </a:p>
          <a:p>
            <a:pPr lvl="0" algn="ctr" eaLnBrk="1" hangingPunct="1">
              <a:spcBef>
                <a:spcPct val="0"/>
              </a:spcBef>
              <a:buNone/>
              <a:defRPr/>
            </a:pPr>
            <a:r>
              <a:rPr lang="fr-FR" altLang="fr-FR" sz="1000" i="1" dirty="0">
                <a:solidFill>
                  <a:srgbClr val="000000"/>
                </a:solidFill>
              </a:rPr>
              <a:t>Assurance Qualité</a:t>
            </a:r>
          </a:p>
        </p:txBody>
      </p:sp>
      <p:sp>
        <p:nvSpPr>
          <p:cNvPr id="15" name="Rectangle 21"/>
          <p:cNvSpPr>
            <a:spLocks noChangeArrowheads="1"/>
          </p:cNvSpPr>
          <p:nvPr/>
        </p:nvSpPr>
        <p:spPr bwMode="auto">
          <a:xfrm>
            <a:off x="3114157" y="1883864"/>
            <a:ext cx="5664083" cy="40011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r>
              <a:rPr lang="fr-FR" altLang="fr-FR" sz="1000" b="1" dirty="0">
                <a:solidFill>
                  <a:srgbClr val="000000"/>
                </a:solidFill>
              </a:rPr>
              <a:t>Eric RENARD / Mireille COSSEE</a:t>
            </a:r>
          </a:p>
          <a:p>
            <a:r>
              <a:rPr lang="fr-FR" altLang="fr-FR" sz="1000" i="1" dirty="0">
                <a:solidFill>
                  <a:srgbClr val="000000"/>
                </a:solidFill>
              </a:rPr>
              <a:t>     Responsable scientifique de la collection CIC 11 (</a:t>
            </a:r>
            <a:r>
              <a:rPr lang="fr-FR" altLang="fr-FR" sz="1000" i="1" dirty="0" err="1">
                <a:solidFill>
                  <a:srgbClr val="000000"/>
                </a:solidFill>
              </a:rPr>
              <a:t>BioDystroMirs</a:t>
            </a:r>
            <a:r>
              <a:rPr lang="fr-FR" altLang="fr-FR" sz="1000" i="1" dirty="0">
                <a:solidFill>
                  <a:srgbClr val="000000"/>
                </a:solidFill>
              </a:rPr>
              <a:t> – UF9184 (</a:t>
            </a:r>
            <a:r>
              <a:rPr lang="fr-FR" sz="1000" i="1" dirty="0">
                <a:solidFill>
                  <a:srgbClr val="000000"/>
                </a:solidFill>
              </a:rPr>
              <a:t>DC-2024-6611))</a:t>
            </a:r>
            <a:endParaRPr lang="fr-FR" altLang="fr-FR" sz="1000" i="1" dirty="0">
              <a:solidFill>
                <a:srgbClr val="000000"/>
              </a:solidFill>
            </a:endParaRPr>
          </a:p>
        </p:txBody>
      </p:sp>
      <p:cxnSp>
        <p:nvCxnSpPr>
          <p:cNvPr id="16" name="AutoShape 18"/>
          <p:cNvCxnSpPr>
            <a:cxnSpLocks noChangeShapeType="1"/>
            <a:stCxn id="15364" idx="3"/>
            <a:endCxn id="15" idx="1"/>
          </p:cNvCxnSpPr>
          <p:nvPr/>
        </p:nvCxnSpPr>
        <p:spPr bwMode="auto">
          <a:xfrm flipV="1">
            <a:off x="2268538" y="2083919"/>
            <a:ext cx="845619" cy="5232"/>
          </a:xfrm>
          <a:prstGeom prst="straightConnector1">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7" name="Rectangle 26"/>
          <p:cNvSpPr>
            <a:spLocks noChangeArrowheads="1"/>
          </p:cNvSpPr>
          <p:nvPr/>
        </p:nvSpPr>
        <p:spPr bwMode="auto">
          <a:xfrm>
            <a:off x="3122806" y="2532033"/>
            <a:ext cx="5655434" cy="40011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r>
              <a:rPr lang="fr-FR" altLang="fr-FR" sz="1000" b="1" dirty="0">
                <a:solidFill>
                  <a:srgbClr val="000000"/>
                </a:solidFill>
              </a:rPr>
              <a:t>Eric RENARD / Florence GALTIER</a:t>
            </a:r>
          </a:p>
          <a:p>
            <a:pPr>
              <a:tabLst>
                <a:tab pos="182563" algn="l"/>
              </a:tabLst>
              <a:defRPr/>
            </a:pPr>
            <a:r>
              <a:rPr lang="fr-FR" altLang="fr-FR" sz="1000" i="1" dirty="0">
                <a:solidFill>
                  <a:srgbClr val="000000"/>
                </a:solidFill>
              </a:rPr>
              <a:t>	Responsable scientifique de la collection CIC 5 (</a:t>
            </a:r>
            <a:r>
              <a:rPr lang="fr-FR" altLang="fr-FR" sz="1000" i="1" dirty="0" err="1">
                <a:solidFill>
                  <a:srgbClr val="000000"/>
                </a:solidFill>
              </a:rPr>
              <a:t>Ploglitazone</a:t>
            </a:r>
            <a:r>
              <a:rPr lang="fr-FR" altLang="fr-FR" sz="1000" i="1" dirty="0">
                <a:solidFill>
                  <a:srgbClr val="000000"/>
                </a:solidFill>
              </a:rPr>
              <a:t>– (</a:t>
            </a:r>
            <a:r>
              <a:rPr lang="fr-FR" sz="1000" i="1" dirty="0">
                <a:solidFill>
                  <a:srgbClr val="000000"/>
                </a:solidFill>
              </a:rPr>
              <a:t>DC-2024-6611))</a:t>
            </a:r>
            <a:endParaRPr lang="fr-FR" altLang="fr-FR" sz="1000" i="1" dirty="0">
              <a:solidFill>
                <a:srgbClr val="000000"/>
              </a:solidFill>
            </a:endParaRPr>
          </a:p>
        </p:txBody>
      </p:sp>
      <p:cxnSp>
        <p:nvCxnSpPr>
          <p:cNvPr id="18" name="AutoShape 30"/>
          <p:cNvCxnSpPr>
            <a:cxnSpLocks noChangeShapeType="1"/>
            <a:stCxn id="15364" idx="3"/>
            <a:endCxn id="17" idx="1"/>
          </p:cNvCxnSpPr>
          <p:nvPr/>
        </p:nvCxnSpPr>
        <p:spPr bwMode="auto">
          <a:xfrm>
            <a:off x="2268538" y="2089151"/>
            <a:ext cx="854268" cy="642937"/>
          </a:xfrm>
          <a:prstGeom prst="bentConnector3">
            <a:avLst>
              <a:gd name="adj1" fmla="val 50000"/>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0" name="Rectangle 26"/>
          <p:cNvSpPr>
            <a:spLocks noChangeArrowheads="1"/>
          </p:cNvSpPr>
          <p:nvPr/>
        </p:nvSpPr>
        <p:spPr bwMode="auto">
          <a:xfrm>
            <a:off x="3128564" y="3170122"/>
            <a:ext cx="5649676" cy="40011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r>
              <a:rPr lang="fr-FR" altLang="fr-FR" sz="1000" b="1" dirty="0">
                <a:solidFill>
                  <a:srgbClr val="000000"/>
                </a:solidFill>
              </a:rPr>
              <a:t>Eric RENARD / François RIVIER</a:t>
            </a:r>
          </a:p>
          <a:p>
            <a:pPr>
              <a:tabLst>
                <a:tab pos="182563" algn="l"/>
              </a:tabLst>
              <a:defRPr/>
            </a:pPr>
            <a:r>
              <a:rPr lang="fr-FR" altLang="fr-FR" sz="1000" i="1" dirty="0">
                <a:solidFill>
                  <a:srgbClr val="000000"/>
                </a:solidFill>
              </a:rPr>
              <a:t>	Responsable scientifique de la collection CIC 10 (</a:t>
            </a:r>
            <a:r>
              <a:rPr lang="fr-FR" altLang="fr-FR" sz="1000" i="1" dirty="0" err="1">
                <a:solidFill>
                  <a:srgbClr val="000000"/>
                </a:solidFill>
              </a:rPr>
              <a:t>FEDmd</a:t>
            </a:r>
            <a:r>
              <a:rPr lang="fr-FR" altLang="fr-FR" sz="1000" i="1" dirty="0">
                <a:solidFill>
                  <a:srgbClr val="000000"/>
                </a:solidFill>
              </a:rPr>
              <a:t> – UF8948 (</a:t>
            </a:r>
            <a:r>
              <a:rPr lang="fr-FR" sz="1000" i="1" dirty="0">
                <a:solidFill>
                  <a:srgbClr val="000000"/>
                </a:solidFill>
              </a:rPr>
              <a:t>DC-2024-6611))</a:t>
            </a:r>
            <a:endParaRPr lang="fr-FR" altLang="fr-FR" sz="1000" i="1" dirty="0">
              <a:solidFill>
                <a:srgbClr val="000000"/>
              </a:solidFill>
            </a:endParaRPr>
          </a:p>
        </p:txBody>
      </p:sp>
      <p:cxnSp>
        <p:nvCxnSpPr>
          <p:cNvPr id="21" name="AutoShape 30"/>
          <p:cNvCxnSpPr>
            <a:cxnSpLocks noChangeShapeType="1"/>
            <a:stCxn id="15364" idx="3"/>
            <a:endCxn id="20" idx="1"/>
          </p:cNvCxnSpPr>
          <p:nvPr/>
        </p:nvCxnSpPr>
        <p:spPr bwMode="auto">
          <a:xfrm>
            <a:off x="2268538" y="2089151"/>
            <a:ext cx="860026" cy="1281026"/>
          </a:xfrm>
          <a:prstGeom prst="bentConnector3">
            <a:avLst>
              <a:gd name="adj1" fmla="val 50000"/>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 name="Rectangle 26"/>
          <p:cNvSpPr>
            <a:spLocks noChangeArrowheads="1"/>
          </p:cNvSpPr>
          <p:nvPr/>
        </p:nvSpPr>
        <p:spPr bwMode="auto">
          <a:xfrm>
            <a:off x="3128564" y="3814696"/>
            <a:ext cx="5649676" cy="40011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r>
              <a:rPr lang="fr-FR" altLang="fr-FR" sz="1000" b="1" dirty="0">
                <a:solidFill>
                  <a:srgbClr val="000000"/>
                </a:solidFill>
              </a:rPr>
              <a:t>Eric JEZIORSKI</a:t>
            </a:r>
          </a:p>
          <a:p>
            <a:pPr>
              <a:tabLst>
                <a:tab pos="182563" algn="l"/>
              </a:tabLst>
              <a:defRPr/>
            </a:pPr>
            <a:r>
              <a:rPr lang="fr-FR" altLang="fr-FR" sz="1000" i="1" dirty="0">
                <a:solidFill>
                  <a:srgbClr val="000000"/>
                </a:solidFill>
              </a:rPr>
              <a:t>	Responsable scientifique de la collection CIC 13 (</a:t>
            </a:r>
            <a:r>
              <a:rPr lang="fr-FR" altLang="fr-FR" sz="1000" i="1" dirty="0" err="1">
                <a:solidFill>
                  <a:srgbClr val="000000"/>
                </a:solidFill>
              </a:rPr>
              <a:t>Artemis</a:t>
            </a:r>
            <a:r>
              <a:rPr lang="fr-FR" altLang="fr-FR" sz="1000" i="1" dirty="0">
                <a:solidFill>
                  <a:srgbClr val="000000"/>
                </a:solidFill>
              </a:rPr>
              <a:t> – UF9361-2 (DC-2024-6611))</a:t>
            </a:r>
          </a:p>
        </p:txBody>
      </p:sp>
      <p:cxnSp>
        <p:nvCxnSpPr>
          <p:cNvPr id="25" name="AutoShape 30"/>
          <p:cNvCxnSpPr>
            <a:cxnSpLocks noChangeShapeType="1"/>
            <a:stCxn id="15364" idx="3"/>
            <a:endCxn id="23" idx="1"/>
          </p:cNvCxnSpPr>
          <p:nvPr/>
        </p:nvCxnSpPr>
        <p:spPr bwMode="auto">
          <a:xfrm>
            <a:off x="2268538" y="2089151"/>
            <a:ext cx="860026" cy="1925600"/>
          </a:xfrm>
          <a:prstGeom prst="bentConnector3">
            <a:avLst>
              <a:gd name="adj1" fmla="val 50000"/>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2" name="ZoneTexte 21"/>
          <p:cNvSpPr txBox="1"/>
          <p:nvPr/>
        </p:nvSpPr>
        <p:spPr>
          <a:xfrm>
            <a:off x="6283234" y="6426926"/>
            <a:ext cx="2495006" cy="307777"/>
          </a:xfrm>
          <a:prstGeom prst="rect">
            <a:avLst/>
          </a:prstGeom>
          <a:noFill/>
        </p:spPr>
        <p:txBody>
          <a:bodyPr wrap="square" rtlCol="0">
            <a:spAutoFit/>
          </a:bodyPr>
          <a:lstStyle/>
          <a:p>
            <a:pPr algn="r"/>
            <a:r>
              <a:rPr lang="fr-FR" sz="1400" b="1" dirty="0"/>
              <a:t>RB-7-IN-002 version 8</a:t>
            </a:r>
          </a:p>
        </p:txBody>
      </p:sp>
      <p:sp>
        <p:nvSpPr>
          <p:cNvPr id="24" name="Rectangle 24"/>
          <p:cNvSpPr>
            <a:spLocks noChangeArrowheads="1"/>
          </p:cNvSpPr>
          <p:nvPr/>
        </p:nvSpPr>
        <p:spPr bwMode="auto">
          <a:xfrm>
            <a:off x="4715769" y="5760461"/>
            <a:ext cx="1584325"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50" b="1" dirty="0">
                <a:solidFill>
                  <a:srgbClr val="000000"/>
                </a:solidFill>
              </a:rPr>
              <a:t>Hélène FERRO</a:t>
            </a:r>
          </a:p>
          <a:p>
            <a:pPr algn="ctr" eaLnBrk="1" hangingPunct="1">
              <a:spcBef>
                <a:spcPct val="0"/>
              </a:spcBef>
              <a:buFontTx/>
              <a:buNone/>
            </a:pPr>
            <a:r>
              <a:rPr lang="fr-FR" altLang="fr-FR" sz="1050" i="1" dirty="0">
                <a:solidFill>
                  <a:srgbClr val="000000"/>
                </a:solidFill>
              </a:rPr>
              <a:t>Cadre de Santé</a:t>
            </a:r>
          </a:p>
        </p:txBody>
      </p:sp>
      <p:pic>
        <p:nvPicPr>
          <p:cNvPr id="2" name="Image 1" descr="lOGO CRB - titre orange validé">
            <a:extLst>
              <a:ext uri="{FF2B5EF4-FFF2-40B4-BE49-F238E27FC236}">
                <a16:creationId xmlns:a16="http://schemas.microsoft.com/office/drawing/2014/main" id="{9DB4D85B-B203-9054-C67E-6657D82244F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15" y="6299200"/>
            <a:ext cx="603437" cy="529431"/>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ChangeArrowheads="1"/>
          </p:cNvSpPr>
          <p:nvPr/>
        </p:nvSpPr>
        <p:spPr bwMode="auto">
          <a:xfrm>
            <a:off x="457200" y="1177407"/>
            <a:ext cx="1582737" cy="46831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fr-FR" altLang="fr-FR" sz="1200" dirty="0">
                <a:solidFill>
                  <a:srgbClr val="000000"/>
                </a:solidFill>
              </a:rPr>
              <a:t>Îlots de Langerhans</a:t>
            </a:r>
          </a:p>
          <a:p>
            <a:pPr algn="ctr" eaLnBrk="1" hangingPunct="1">
              <a:spcBef>
                <a:spcPct val="0"/>
              </a:spcBef>
              <a:buNone/>
            </a:pPr>
            <a:r>
              <a:rPr lang="fr-FR" altLang="fr-FR" sz="1200" dirty="0">
                <a:solidFill>
                  <a:srgbClr val="000000"/>
                </a:solidFill>
              </a:rPr>
              <a:t>(</a:t>
            </a:r>
            <a:r>
              <a:rPr lang="fr-FR" altLang="fr-FR" sz="1200" i="1" dirty="0">
                <a:solidFill>
                  <a:srgbClr val="000000"/>
                </a:solidFill>
              </a:rPr>
              <a:t>SICT </a:t>
            </a:r>
            <a:r>
              <a:rPr lang="fr-FR" altLang="fr-FR" sz="1200" dirty="0"/>
              <a:t>–</a:t>
            </a:r>
            <a:r>
              <a:rPr lang="fr-FR" altLang="fr-FR" sz="1200" i="1" dirty="0">
                <a:solidFill>
                  <a:srgbClr val="000000"/>
                </a:solidFill>
              </a:rPr>
              <a:t> SUB</a:t>
            </a:r>
            <a:r>
              <a:rPr lang="fr-FR" altLang="fr-FR" sz="1200" dirty="0">
                <a:solidFill>
                  <a:srgbClr val="000000"/>
                </a:solidFill>
              </a:rPr>
              <a:t>)</a:t>
            </a:r>
          </a:p>
        </p:txBody>
      </p:sp>
      <p:sp>
        <p:nvSpPr>
          <p:cNvPr id="13315" name="Rectangle 4"/>
          <p:cNvSpPr>
            <a:spLocks noChangeArrowheads="1"/>
          </p:cNvSpPr>
          <p:nvPr/>
        </p:nvSpPr>
        <p:spPr bwMode="auto">
          <a:xfrm>
            <a:off x="292749" y="1863725"/>
            <a:ext cx="2125219" cy="82771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fr-FR" altLang="fr-FR" sz="900" b="1" dirty="0">
                <a:solidFill>
                  <a:srgbClr val="000000"/>
                </a:solidFill>
              </a:rPr>
              <a:t>Christophe BROCA</a:t>
            </a:r>
          </a:p>
          <a:p>
            <a:pPr algn="ctr" eaLnBrk="1" fontAlgn="base" hangingPunct="1">
              <a:spcBef>
                <a:spcPct val="0"/>
              </a:spcBef>
              <a:spcAft>
                <a:spcPct val="0"/>
              </a:spcAft>
              <a:buFontTx/>
              <a:buNone/>
            </a:pPr>
            <a:r>
              <a:rPr lang="fr-FR" altLang="fr-FR" sz="900" b="1" dirty="0">
                <a:solidFill>
                  <a:srgbClr val="000000"/>
                </a:solidFill>
              </a:rPr>
              <a:t> </a:t>
            </a:r>
            <a:r>
              <a:rPr lang="fr-FR" altLang="fr-FR" sz="1000" i="1" dirty="0">
                <a:solidFill>
                  <a:srgbClr val="000000"/>
                </a:solidFill>
              </a:rPr>
              <a:t>Responsable des collections</a:t>
            </a:r>
          </a:p>
          <a:p>
            <a:pPr algn="ctr" eaLnBrk="1" hangingPunct="1">
              <a:spcBef>
                <a:spcPct val="0"/>
              </a:spcBef>
              <a:buNone/>
            </a:pPr>
            <a:r>
              <a:rPr lang="fr-FR" altLang="fr-FR" sz="1000" i="1" dirty="0">
                <a:solidFill>
                  <a:srgbClr val="000000"/>
                </a:solidFill>
              </a:rPr>
              <a:t>Référent CMR</a:t>
            </a:r>
          </a:p>
          <a:p>
            <a:pPr algn="ctr" eaLnBrk="1" fontAlgn="base" hangingPunct="1">
              <a:spcBef>
                <a:spcPct val="0"/>
              </a:spcBef>
              <a:spcAft>
                <a:spcPct val="0"/>
              </a:spcAft>
              <a:buFontTx/>
              <a:buNone/>
            </a:pPr>
            <a:endParaRPr lang="fr-FR" altLang="fr-FR" sz="1000" i="1" dirty="0">
              <a:solidFill>
                <a:srgbClr val="000000"/>
              </a:solidFill>
            </a:endParaRPr>
          </a:p>
        </p:txBody>
      </p:sp>
      <p:cxnSp>
        <p:nvCxnSpPr>
          <p:cNvPr id="13316" name="AutoShape 6"/>
          <p:cNvCxnSpPr>
            <a:cxnSpLocks noChangeShapeType="1"/>
            <a:endCxn id="29" idx="0"/>
          </p:cNvCxnSpPr>
          <p:nvPr/>
        </p:nvCxnSpPr>
        <p:spPr bwMode="auto">
          <a:xfrm rot="16200000" flipH="1">
            <a:off x="966735" y="3080064"/>
            <a:ext cx="777246" cy="1"/>
          </a:xfrm>
          <a:prstGeom prst="bentConnector3">
            <a:avLst>
              <a:gd name="adj1" fmla="val 50000"/>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328" name="Rectangle 4"/>
          <p:cNvSpPr>
            <a:spLocks noChangeArrowheads="1"/>
          </p:cNvSpPr>
          <p:nvPr/>
        </p:nvSpPr>
        <p:spPr bwMode="auto">
          <a:xfrm>
            <a:off x="363538" y="304800"/>
            <a:ext cx="4338637" cy="339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fr-FR" altLang="fr-FR" sz="1600" b="1">
                <a:solidFill>
                  <a:srgbClr val="000000"/>
                </a:solidFill>
              </a:rPr>
              <a:t>Organigramme fonctionnel par thématique</a:t>
            </a:r>
          </a:p>
        </p:txBody>
      </p:sp>
      <p:sp>
        <p:nvSpPr>
          <p:cNvPr id="24" name="Rectangle 21"/>
          <p:cNvSpPr>
            <a:spLocks noChangeArrowheads="1"/>
          </p:cNvSpPr>
          <p:nvPr/>
        </p:nvSpPr>
        <p:spPr bwMode="auto">
          <a:xfrm>
            <a:off x="2782448" y="1973577"/>
            <a:ext cx="5169529" cy="60801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defRPr/>
            </a:pPr>
            <a:r>
              <a:rPr lang="fr-FR" altLang="fr-FR" sz="1000" b="1" dirty="0"/>
              <a:t>Eric RENARD</a:t>
            </a:r>
          </a:p>
          <a:p>
            <a:pPr>
              <a:tabLst>
                <a:tab pos="182563" algn="l"/>
              </a:tabLst>
              <a:defRPr/>
            </a:pPr>
            <a:r>
              <a:rPr lang="fr-FR" sz="1000" i="1" dirty="0">
                <a:ea typeface="ＭＳ Ｐゴシック" pitchFamily="1" charset="-128"/>
              </a:rPr>
              <a:t>	 </a:t>
            </a:r>
            <a:r>
              <a:rPr lang="fr-FR" sz="1000" i="1" dirty="0"/>
              <a:t>Responsable scientifique de la collection Îlots de Langerhans - </a:t>
            </a:r>
            <a:r>
              <a:rPr lang="fr-FR" altLang="fr-FR" sz="1000" i="1" dirty="0"/>
              <a:t>Pancréas</a:t>
            </a:r>
            <a:r>
              <a:rPr lang="en-GB" altLang="fr-FR" sz="1000" dirty="0"/>
              <a:t>. </a:t>
            </a:r>
          </a:p>
          <a:p>
            <a:pPr>
              <a:tabLst>
                <a:tab pos="182563" algn="l"/>
              </a:tabLst>
              <a:defRPr/>
            </a:pPr>
            <a:r>
              <a:rPr lang="en-GB" altLang="fr-FR" sz="1000" i="1" dirty="0"/>
              <a:t>Collection</a:t>
            </a:r>
            <a:r>
              <a:rPr lang="fr-FR" altLang="fr-FR" sz="1000" i="1" dirty="0"/>
              <a:t> IRB5</a:t>
            </a:r>
            <a:endParaRPr lang="fr-FR" sz="1000" b="1" dirty="0">
              <a:ea typeface="ＭＳ Ｐゴシック" pitchFamily="1" charset="-128"/>
            </a:endParaRPr>
          </a:p>
        </p:txBody>
      </p:sp>
      <p:cxnSp>
        <p:nvCxnSpPr>
          <p:cNvPr id="28" name="Connecteur en angle 27"/>
          <p:cNvCxnSpPr>
            <a:stCxn id="13315" idx="3"/>
            <a:endCxn id="24" idx="1"/>
          </p:cNvCxnSpPr>
          <p:nvPr/>
        </p:nvCxnSpPr>
        <p:spPr>
          <a:xfrm flipV="1">
            <a:off x="2417968" y="2277583"/>
            <a:ext cx="364480" cy="1"/>
          </a:xfrm>
          <a:prstGeom prst="bentConnector3">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91025" y="3395663"/>
            <a:ext cx="360363" cy="73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9" name="Rectangle 14"/>
          <p:cNvSpPr>
            <a:spLocks noChangeArrowheads="1"/>
          </p:cNvSpPr>
          <p:nvPr/>
        </p:nvSpPr>
        <p:spPr bwMode="auto">
          <a:xfrm>
            <a:off x="292749" y="3468688"/>
            <a:ext cx="2125220" cy="121545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fr-FR" altLang="fr-FR" sz="900" b="1" dirty="0">
                <a:solidFill>
                  <a:srgbClr val="000000"/>
                </a:solidFill>
              </a:rPr>
              <a:t>Julia SABATIER</a:t>
            </a:r>
          </a:p>
          <a:p>
            <a:pPr algn="ctr" eaLnBrk="1" fontAlgn="base" hangingPunct="1">
              <a:spcBef>
                <a:spcPct val="0"/>
              </a:spcBef>
              <a:spcAft>
                <a:spcPct val="0"/>
              </a:spcAft>
              <a:buFontTx/>
              <a:buNone/>
            </a:pPr>
            <a:r>
              <a:rPr lang="fr-FR" altLang="fr-FR" sz="900" dirty="0">
                <a:solidFill>
                  <a:srgbClr val="000000"/>
                </a:solidFill>
              </a:rPr>
              <a:t>Ingénieur Recherche et Clinique</a:t>
            </a:r>
          </a:p>
          <a:p>
            <a:pPr algn="ctr" eaLnBrk="1" fontAlgn="base" hangingPunct="1">
              <a:spcBef>
                <a:spcPct val="0"/>
              </a:spcBef>
              <a:spcAft>
                <a:spcPct val="0"/>
              </a:spcAft>
              <a:buFontTx/>
              <a:buNone/>
            </a:pPr>
            <a:endParaRPr lang="fr-FR" altLang="fr-FR" sz="900" dirty="0">
              <a:solidFill>
                <a:srgbClr val="000000"/>
              </a:solidFill>
            </a:endParaRPr>
          </a:p>
          <a:p>
            <a:pPr algn="ctr" eaLnBrk="1" hangingPunct="1">
              <a:spcBef>
                <a:spcPct val="0"/>
              </a:spcBef>
              <a:buNone/>
            </a:pPr>
            <a:r>
              <a:rPr lang="fr-FR" altLang="fr-FR" sz="900" b="1" dirty="0">
                <a:solidFill>
                  <a:srgbClr val="000000"/>
                </a:solidFill>
              </a:rPr>
              <a:t>Carine JEGOU</a:t>
            </a:r>
          </a:p>
          <a:p>
            <a:pPr algn="ctr" eaLnBrk="1" fontAlgn="base" hangingPunct="1">
              <a:spcBef>
                <a:spcPct val="0"/>
              </a:spcBef>
              <a:spcAft>
                <a:spcPct val="0"/>
              </a:spcAft>
              <a:buFontTx/>
              <a:buNone/>
            </a:pPr>
            <a:r>
              <a:rPr lang="fr-FR" altLang="fr-FR" sz="900" dirty="0">
                <a:solidFill>
                  <a:srgbClr val="000000"/>
                </a:solidFill>
              </a:rPr>
              <a:t>Technicienne Clinique exclusivement</a:t>
            </a:r>
          </a:p>
          <a:p>
            <a:pPr algn="ctr" eaLnBrk="1" fontAlgn="base" hangingPunct="1">
              <a:spcBef>
                <a:spcPct val="0"/>
              </a:spcBef>
              <a:spcAft>
                <a:spcPct val="0"/>
              </a:spcAft>
              <a:buFontTx/>
              <a:buNone/>
            </a:pPr>
            <a:endParaRPr lang="fr-FR" altLang="fr-FR" sz="900" dirty="0">
              <a:solidFill>
                <a:srgbClr val="000000"/>
              </a:solidFill>
            </a:endParaRPr>
          </a:p>
          <a:p>
            <a:pPr algn="ctr" eaLnBrk="1" fontAlgn="base" hangingPunct="1">
              <a:spcBef>
                <a:spcPct val="0"/>
              </a:spcBef>
              <a:spcAft>
                <a:spcPct val="0"/>
              </a:spcAft>
              <a:buFontTx/>
              <a:buNone/>
            </a:pPr>
            <a:r>
              <a:rPr lang="fr-FR" altLang="fr-FR" sz="900" b="1" dirty="0">
                <a:solidFill>
                  <a:srgbClr val="000000"/>
                </a:solidFill>
              </a:rPr>
              <a:t>Mathieu TAULELLE</a:t>
            </a:r>
          </a:p>
          <a:p>
            <a:pPr algn="ctr" eaLnBrk="1" hangingPunct="1">
              <a:spcBef>
                <a:spcPct val="0"/>
              </a:spcBef>
              <a:buNone/>
            </a:pPr>
            <a:r>
              <a:rPr lang="fr-FR" altLang="fr-FR" sz="900" dirty="0">
                <a:solidFill>
                  <a:srgbClr val="000000"/>
                </a:solidFill>
              </a:rPr>
              <a:t>Technicien Recherche et Clinique</a:t>
            </a:r>
          </a:p>
        </p:txBody>
      </p:sp>
      <p:sp>
        <p:nvSpPr>
          <p:cNvPr id="18" name="ZoneTexte 17"/>
          <p:cNvSpPr txBox="1"/>
          <p:nvPr/>
        </p:nvSpPr>
        <p:spPr>
          <a:xfrm>
            <a:off x="6283234" y="6426926"/>
            <a:ext cx="2495006" cy="307777"/>
          </a:xfrm>
          <a:prstGeom prst="rect">
            <a:avLst/>
          </a:prstGeom>
          <a:noFill/>
        </p:spPr>
        <p:txBody>
          <a:bodyPr wrap="square" rtlCol="0">
            <a:spAutoFit/>
          </a:bodyPr>
          <a:lstStyle/>
          <a:p>
            <a:pPr algn="r"/>
            <a:r>
              <a:rPr lang="fr-FR" sz="1400" b="1" dirty="0"/>
              <a:t>RB-7-IN-002 version 8</a:t>
            </a:r>
          </a:p>
        </p:txBody>
      </p:sp>
      <p:sp>
        <p:nvSpPr>
          <p:cNvPr id="17" name="Rectangle 9"/>
          <p:cNvSpPr>
            <a:spLocks noChangeArrowheads="1"/>
          </p:cNvSpPr>
          <p:nvPr/>
        </p:nvSpPr>
        <p:spPr bwMode="auto">
          <a:xfrm>
            <a:off x="2775148" y="5569656"/>
            <a:ext cx="5829300" cy="904472"/>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fontAlgn="base">
              <a:spcBef>
                <a:spcPct val="0"/>
              </a:spcBef>
              <a:spcAft>
                <a:spcPct val="0"/>
              </a:spcAft>
              <a:defRPr/>
            </a:pPr>
            <a:endParaRPr lang="fr-FR">
              <a:solidFill>
                <a:srgbClr val="000000"/>
              </a:solidFill>
              <a:ea typeface="ＭＳ Ｐゴシック" charset="0"/>
            </a:endParaRPr>
          </a:p>
        </p:txBody>
      </p:sp>
      <p:sp>
        <p:nvSpPr>
          <p:cNvPr id="19" name="Rectangle 10"/>
          <p:cNvSpPr>
            <a:spLocks noChangeArrowheads="1"/>
          </p:cNvSpPr>
          <p:nvPr/>
        </p:nvSpPr>
        <p:spPr bwMode="auto">
          <a:xfrm>
            <a:off x="4951562" y="5873259"/>
            <a:ext cx="3450628" cy="486569"/>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fontAlgn="base">
              <a:spcBef>
                <a:spcPct val="0"/>
              </a:spcBef>
              <a:spcAft>
                <a:spcPct val="0"/>
              </a:spcAft>
              <a:defRPr/>
            </a:pPr>
            <a:r>
              <a:rPr lang="fr-FR" sz="1000" b="1" dirty="0">
                <a:solidFill>
                  <a:srgbClr val="000000"/>
                </a:solidFill>
                <a:ea typeface="ＭＳ Ｐゴシック" pitchFamily="1" charset="-128"/>
              </a:rPr>
              <a:t>Anne-Marie CONGE (Sandra REBUFFAT)</a:t>
            </a:r>
          </a:p>
          <a:p>
            <a:pPr algn="ctr" fontAlgn="base">
              <a:spcBef>
                <a:spcPct val="0"/>
              </a:spcBef>
              <a:spcAft>
                <a:spcPct val="0"/>
              </a:spcAft>
              <a:defRPr/>
            </a:pPr>
            <a:r>
              <a:rPr lang="fr-FR" sz="1000" i="1" dirty="0">
                <a:solidFill>
                  <a:srgbClr val="000000"/>
                </a:solidFill>
                <a:ea typeface="ＭＳ Ｐゴシック" pitchFamily="1" charset="-128"/>
              </a:rPr>
              <a:t>Responsable qualité  et Responsable gestion documentaire</a:t>
            </a:r>
          </a:p>
        </p:txBody>
      </p:sp>
      <p:sp>
        <p:nvSpPr>
          <p:cNvPr id="20" name="Text Box 12"/>
          <p:cNvSpPr txBox="1">
            <a:spLocks noChangeArrowheads="1"/>
          </p:cNvSpPr>
          <p:nvPr/>
        </p:nvSpPr>
        <p:spPr bwMode="auto">
          <a:xfrm>
            <a:off x="5032951" y="5577019"/>
            <a:ext cx="149585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defRPr/>
            </a:pPr>
            <a:r>
              <a:rPr lang="fr-FR" sz="1400" dirty="0">
                <a:solidFill>
                  <a:srgbClr val="000000"/>
                </a:solidFill>
                <a:ea typeface="ＭＳ Ｐゴシック" pitchFamily="1" charset="-128"/>
              </a:rPr>
              <a:t>Personnel SICT </a:t>
            </a:r>
          </a:p>
        </p:txBody>
      </p:sp>
      <p:sp>
        <p:nvSpPr>
          <p:cNvPr id="21" name="Rectangle 10"/>
          <p:cNvSpPr>
            <a:spLocks noChangeArrowheads="1"/>
          </p:cNvSpPr>
          <p:nvPr/>
        </p:nvSpPr>
        <p:spPr bwMode="auto">
          <a:xfrm>
            <a:off x="3173611" y="5873259"/>
            <a:ext cx="1577778" cy="486569"/>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fontAlgn="base">
              <a:spcBef>
                <a:spcPct val="0"/>
              </a:spcBef>
              <a:spcAft>
                <a:spcPct val="0"/>
              </a:spcAft>
              <a:defRPr/>
            </a:pPr>
            <a:r>
              <a:rPr lang="fr-FR" altLang="fr-FR" sz="1000" b="1" dirty="0">
                <a:solidFill>
                  <a:srgbClr val="000000"/>
                </a:solidFill>
              </a:rPr>
              <a:t>Hélène FERRO</a:t>
            </a:r>
          </a:p>
          <a:p>
            <a:pPr algn="ctr" fontAlgn="base">
              <a:spcBef>
                <a:spcPct val="0"/>
              </a:spcBef>
              <a:spcAft>
                <a:spcPct val="0"/>
              </a:spcAft>
              <a:defRPr/>
            </a:pPr>
            <a:r>
              <a:rPr lang="fr-FR" sz="1000" i="1" dirty="0">
                <a:solidFill>
                  <a:srgbClr val="000000"/>
                </a:solidFill>
                <a:ea typeface="ＭＳ Ｐゴシック" pitchFamily="1" charset="-128"/>
              </a:rPr>
              <a:t>Cadre de Santé</a:t>
            </a:r>
          </a:p>
        </p:txBody>
      </p:sp>
      <p:pic>
        <p:nvPicPr>
          <p:cNvPr id="2" name="Image 1" descr="lOGO CRB - titre orange validé">
            <a:extLst>
              <a:ext uri="{FF2B5EF4-FFF2-40B4-BE49-F238E27FC236}">
                <a16:creationId xmlns:a16="http://schemas.microsoft.com/office/drawing/2014/main" id="{6F649045-C21A-8A15-FBD2-23A0DCF1196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15" y="6299200"/>
            <a:ext cx="603437" cy="529431"/>
          </a:xfrm>
          <a:prstGeom prst="rect">
            <a:avLst/>
          </a:prstGeom>
          <a:noFill/>
          <a:ln>
            <a:noFill/>
          </a:ln>
        </p:spPr>
      </p:pic>
    </p:spTree>
    <p:extLst>
      <p:ext uri="{BB962C8B-B14F-4D97-AF65-F5344CB8AC3E}">
        <p14:creationId xmlns:p14="http://schemas.microsoft.com/office/powerpoint/2010/main" val="1509899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ChangeArrowheads="1"/>
          </p:cNvSpPr>
          <p:nvPr/>
        </p:nvSpPr>
        <p:spPr bwMode="auto">
          <a:xfrm>
            <a:off x="363538" y="304800"/>
            <a:ext cx="4338637" cy="339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600" b="1"/>
              <a:t>Organigramme fonctionnel par thématique</a:t>
            </a:r>
          </a:p>
        </p:txBody>
      </p:sp>
      <p:sp>
        <p:nvSpPr>
          <p:cNvPr id="10" name="Rectangle 3"/>
          <p:cNvSpPr>
            <a:spLocks noChangeArrowheads="1"/>
          </p:cNvSpPr>
          <p:nvPr/>
        </p:nvSpPr>
        <p:spPr bwMode="auto">
          <a:xfrm>
            <a:off x="444500" y="1085850"/>
            <a:ext cx="1943100" cy="468313"/>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fr-FR" sz="1200" dirty="0">
                <a:latin typeface="Arial" pitchFamily="34" charset="0"/>
              </a:rPr>
              <a:t>Leishmania</a:t>
            </a:r>
          </a:p>
          <a:p>
            <a:pPr algn="ctr">
              <a:defRPr/>
            </a:pPr>
            <a:r>
              <a:rPr lang="fr-FR" sz="1200" dirty="0">
                <a:latin typeface="Arial" pitchFamily="34" charset="0"/>
              </a:rPr>
              <a:t>(SUB </a:t>
            </a:r>
            <a:r>
              <a:rPr lang="fr-FR" altLang="fr-FR" sz="1200" dirty="0"/>
              <a:t>–</a:t>
            </a:r>
            <a:r>
              <a:rPr lang="fr-FR" sz="1200" dirty="0">
                <a:latin typeface="Arial" pitchFamily="34" charset="0"/>
              </a:rPr>
              <a:t> </a:t>
            </a:r>
            <a:r>
              <a:rPr lang="fr-FR" sz="1200" i="1" dirty="0">
                <a:latin typeface="Arial" pitchFamily="34" charset="0"/>
              </a:rPr>
              <a:t>La Colombière</a:t>
            </a:r>
            <a:r>
              <a:rPr lang="fr-FR" sz="1200" dirty="0">
                <a:latin typeface="Arial" pitchFamily="34" charset="0"/>
              </a:rPr>
              <a:t>)</a:t>
            </a:r>
          </a:p>
        </p:txBody>
      </p:sp>
      <p:sp>
        <p:nvSpPr>
          <p:cNvPr id="11" name="Rectangle 4"/>
          <p:cNvSpPr>
            <a:spLocks noChangeArrowheads="1"/>
          </p:cNvSpPr>
          <p:nvPr/>
        </p:nvSpPr>
        <p:spPr bwMode="auto">
          <a:xfrm>
            <a:off x="479425" y="1728788"/>
            <a:ext cx="1873250"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fr-FR" sz="1000" b="1" dirty="0">
                <a:ea typeface="ＭＳ Ｐゴシック" charset="0"/>
              </a:rPr>
              <a:t>Christophe RAVEL</a:t>
            </a:r>
          </a:p>
          <a:p>
            <a:pPr algn="ctr">
              <a:defRPr/>
            </a:pPr>
            <a:r>
              <a:rPr lang="fr-FR" sz="1000" i="1" dirty="0">
                <a:ea typeface="ＭＳ Ｐゴシック" charset="0"/>
              </a:rPr>
              <a:t>Responsable </a:t>
            </a:r>
            <a:br>
              <a:rPr lang="fr-FR" sz="1000" i="1" dirty="0">
                <a:ea typeface="ＭＳ Ｐゴシック" charset="0"/>
              </a:rPr>
            </a:br>
            <a:r>
              <a:rPr lang="fr-FR" sz="1000" i="1" dirty="0">
                <a:ea typeface="ＭＳ Ｐゴシック" charset="0"/>
              </a:rPr>
              <a:t>de la collection</a:t>
            </a:r>
          </a:p>
        </p:txBody>
      </p:sp>
      <p:cxnSp>
        <p:nvCxnSpPr>
          <p:cNvPr id="12" name="AutoShape 6"/>
          <p:cNvCxnSpPr>
            <a:cxnSpLocks noChangeShapeType="1"/>
            <a:stCxn id="11" idx="2"/>
            <a:endCxn id="13" idx="0"/>
          </p:cNvCxnSpPr>
          <p:nvPr/>
        </p:nvCxnSpPr>
        <p:spPr bwMode="auto">
          <a:xfrm rot="16200000" flipH="1">
            <a:off x="1243594" y="2406068"/>
            <a:ext cx="344913" cy="1"/>
          </a:xfrm>
          <a:prstGeom prst="bentConnector3">
            <a:avLst>
              <a:gd name="adj1" fmla="val 50000"/>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3" name="Rectangle 7"/>
          <p:cNvSpPr>
            <a:spLocks noChangeArrowheads="1"/>
          </p:cNvSpPr>
          <p:nvPr/>
        </p:nvSpPr>
        <p:spPr bwMode="auto">
          <a:xfrm>
            <a:off x="509588" y="2578526"/>
            <a:ext cx="1812925" cy="64531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fr-FR" sz="1000" b="1" dirty="0">
                <a:latin typeface="Arial" pitchFamily="34" charset="0"/>
              </a:rPr>
              <a:t>Laurence LACHAUD</a:t>
            </a:r>
          </a:p>
          <a:p>
            <a:pPr algn="ctr">
              <a:defRPr/>
            </a:pPr>
            <a:r>
              <a:rPr lang="fr-FR" sz="1000" i="1" dirty="0">
                <a:latin typeface="Arial" pitchFamily="34" charset="0"/>
              </a:rPr>
              <a:t>Responsable Opérationnelle</a:t>
            </a:r>
          </a:p>
        </p:txBody>
      </p:sp>
      <p:cxnSp>
        <p:nvCxnSpPr>
          <p:cNvPr id="14" name="AutoShape 8"/>
          <p:cNvCxnSpPr>
            <a:cxnSpLocks noChangeShapeType="1"/>
            <a:stCxn id="13" idx="2"/>
            <a:endCxn id="25" idx="0"/>
          </p:cNvCxnSpPr>
          <p:nvPr/>
        </p:nvCxnSpPr>
        <p:spPr bwMode="auto">
          <a:xfrm>
            <a:off x="1416051" y="3223844"/>
            <a:ext cx="0" cy="183823"/>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8" name="Rectangle 21"/>
          <p:cNvSpPr>
            <a:spLocks noChangeArrowheads="1"/>
          </p:cNvSpPr>
          <p:nvPr/>
        </p:nvSpPr>
        <p:spPr bwMode="auto">
          <a:xfrm>
            <a:off x="2941637" y="1800225"/>
            <a:ext cx="4770377" cy="3603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pPr>
              <a:tabLst>
                <a:tab pos="182563" algn="l"/>
              </a:tabLst>
              <a:defRPr/>
            </a:pPr>
            <a:r>
              <a:rPr lang="fr-FR" sz="1000" b="1" dirty="0">
                <a:latin typeface="Arial" pitchFamily="34" charset="0"/>
                <a:ea typeface="ＭＳ Ｐゴシック" charset="-128"/>
              </a:rPr>
              <a:t>Christophe RAVEL</a:t>
            </a:r>
            <a:endParaRPr lang="fr-FR" sz="200" dirty="0">
              <a:latin typeface="Arial" pitchFamily="34" charset="0"/>
              <a:ea typeface="ＭＳ Ｐゴシック" charset="-128"/>
            </a:endParaRPr>
          </a:p>
          <a:p>
            <a:pPr>
              <a:tabLst>
                <a:tab pos="182563" algn="l"/>
              </a:tabLst>
              <a:defRPr/>
            </a:pPr>
            <a:r>
              <a:rPr lang="fr-FR" sz="1000" i="1" dirty="0">
                <a:latin typeface="Arial" pitchFamily="34" charset="0"/>
                <a:ea typeface="ＭＳ Ｐゴシック" charset="-128"/>
              </a:rPr>
              <a:t>	 Responsable scientifique de la collection de Leishmania</a:t>
            </a:r>
            <a:endParaRPr lang="fr-FR" sz="1000" b="1" dirty="0">
              <a:latin typeface="Arial" pitchFamily="34" charset="0"/>
              <a:ea typeface="ＭＳ Ｐゴシック" charset="-128"/>
            </a:endParaRPr>
          </a:p>
        </p:txBody>
      </p:sp>
      <p:cxnSp>
        <p:nvCxnSpPr>
          <p:cNvPr id="19" name="AutoShape 18"/>
          <p:cNvCxnSpPr>
            <a:cxnSpLocks noChangeShapeType="1"/>
            <a:stCxn id="11" idx="3"/>
            <a:endCxn id="18" idx="1"/>
          </p:cNvCxnSpPr>
          <p:nvPr/>
        </p:nvCxnSpPr>
        <p:spPr bwMode="auto">
          <a:xfrm flipV="1">
            <a:off x="2352675" y="1980407"/>
            <a:ext cx="588962" cy="794"/>
          </a:xfrm>
          <a:prstGeom prst="straightConnector1">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20" name="Rectangle 9"/>
          <p:cNvSpPr>
            <a:spLocks noChangeArrowheads="1"/>
          </p:cNvSpPr>
          <p:nvPr/>
        </p:nvSpPr>
        <p:spPr bwMode="auto">
          <a:xfrm>
            <a:off x="2941637" y="5362248"/>
            <a:ext cx="5934076" cy="10287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pPr algn="ctr">
              <a:defRPr/>
            </a:pPr>
            <a:endParaRPr lang="fr-FR">
              <a:ea typeface="ＭＳ Ｐゴシック" charset="0"/>
            </a:endParaRPr>
          </a:p>
        </p:txBody>
      </p:sp>
      <p:sp>
        <p:nvSpPr>
          <p:cNvPr id="21" name="Rectangle 10"/>
          <p:cNvSpPr>
            <a:spLocks noChangeArrowheads="1"/>
          </p:cNvSpPr>
          <p:nvPr/>
        </p:nvSpPr>
        <p:spPr bwMode="auto">
          <a:xfrm>
            <a:off x="4519613" y="5782935"/>
            <a:ext cx="2203450"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pPr algn="ctr">
              <a:defRPr/>
            </a:pPr>
            <a:r>
              <a:rPr lang="fr-FR" sz="1000" b="1" dirty="0" err="1">
                <a:latin typeface="Arial" pitchFamily="34" charset="0"/>
              </a:rPr>
              <a:t>Slavica</a:t>
            </a:r>
            <a:r>
              <a:rPr lang="fr-FR" sz="1000" b="1" dirty="0">
                <a:latin typeface="Arial" pitchFamily="34" charset="0"/>
              </a:rPr>
              <a:t> STANOJCIC</a:t>
            </a:r>
          </a:p>
          <a:p>
            <a:pPr algn="ctr">
              <a:defRPr/>
            </a:pPr>
            <a:r>
              <a:rPr lang="fr-FR" sz="1000" i="1" dirty="0">
                <a:latin typeface="Arial" pitchFamily="34" charset="0"/>
              </a:rPr>
              <a:t>Agent de Prévention de</a:t>
            </a:r>
          </a:p>
          <a:p>
            <a:pPr algn="ctr">
              <a:defRPr/>
            </a:pPr>
            <a:r>
              <a:rPr lang="fr-FR" sz="1000" i="1" dirty="0">
                <a:latin typeface="Arial" pitchFamily="34" charset="0"/>
              </a:rPr>
              <a:t> l</a:t>
            </a:r>
            <a:r>
              <a:rPr lang="fr-FR" altLang="fr-FR" sz="1000" i="1" dirty="0">
                <a:latin typeface="Arial" pitchFamily="34" charset="0"/>
              </a:rPr>
              <a:t>’</a:t>
            </a:r>
            <a:r>
              <a:rPr lang="fr-FR" sz="1000" i="1" dirty="0">
                <a:latin typeface="Arial" pitchFamily="34" charset="0"/>
              </a:rPr>
              <a:t>Hygiène et de la Sécurité</a:t>
            </a:r>
          </a:p>
        </p:txBody>
      </p:sp>
      <p:sp>
        <p:nvSpPr>
          <p:cNvPr id="22" name="Rectangle 11"/>
          <p:cNvSpPr>
            <a:spLocks noChangeArrowheads="1"/>
          </p:cNvSpPr>
          <p:nvPr/>
        </p:nvSpPr>
        <p:spPr bwMode="auto">
          <a:xfrm>
            <a:off x="6775450" y="5784523"/>
            <a:ext cx="1995488"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pPr algn="ctr">
              <a:defRPr/>
            </a:pPr>
            <a:r>
              <a:rPr lang="fr-FR" sz="1000" b="1" dirty="0">
                <a:latin typeface="Arial" pitchFamily="34" charset="0"/>
              </a:rPr>
              <a:t>Christophe RAVEL</a:t>
            </a:r>
          </a:p>
          <a:p>
            <a:pPr algn="ctr">
              <a:defRPr/>
            </a:pPr>
            <a:r>
              <a:rPr lang="fr-FR" sz="1000" i="1" dirty="0">
                <a:latin typeface="Arial" pitchFamily="34" charset="0"/>
              </a:rPr>
              <a:t>Responsable Typage Moléculaire</a:t>
            </a:r>
          </a:p>
          <a:p>
            <a:pPr algn="ctr">
              <a:defRPr/>
            </a:pPr>
            <a:r>
              <a:rPr lang="fr-FR" sz="1000" i="1" dirty="0">
                <a:latin typeface="Arial" pitchFamily="34" charset="0"/>
              </a:rPr>
              <a:t>des Leishmania</a:t>
            </a:r>
          </a:p>
        </p:txBody>
      </p:sp>
      <p:sp>
        <p:nvSpPr>
          <p:cNvPr id="23" name="Text Box 12"/>
          <p:cNvSpPr txBox="1">
            <a:spLocks noChangeArrowheads="1"/>
          </p:cNvSpPr>
          <p:nvPr/>
        </p:nvSpPr>
        <p:spPr bwMode="auto">
          <a:xfrm>
            <a:off x="3417888" y="5349244"/>
            <a:ext cx="4406900"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spAutoFit/>
          </a:bodyPr>
          <a:lstStyle>
            <a:lvl1pPr eaLnBrk="0" hangingPunct="0">
              <a:defRPr sz="2400">
                <a:solidFill>
                  <a:schemeClr val="tx1"/>
                </a:solidFill>
                <a:latin typeface="Arial" pitchFamily="34" charset="0"/>
                <a:ea typeface="ＭＳ Ｐゴシック" charset="-128"/>
              </a:defRPr>
            </a:lvl1pPr>
            <a:lvl2pPr marL="742950" indent="-285750" eaLnBrk="0" hangingPunct="0">
              <a:defRPr sz="2400">
                <a:solidFill>
                  <a:schemeClr val="tx1"/>
                </a:solidFill>
                <a:latin typeface="Arial" pitchFamily="34" charset="0"/>
                <a:ea typeface="ＭＳ Ｐゴシック" charset="-128"/>
              </a:defRPr>
            </a:lvl2pPr>
            <a:lvl3pPr marL="1143000" indent="-228600" eaLnBrk="0" hangingPunct="0">
              <a:defRPr sz="2400">
                <a:solidFill>
                  <a:schemeClr val="tx1"/>
                </a:solidFill>
                <a:latin typeface="Arial" pitchFamily="34" charset="0"/>
                <a:ea typeface="ＭＳ Ｐゴシック" charset="-128"/>
              </a:defRPr>
            </a:lvl3pPr>
            <a:lvl4pPr marL="1600200" indent="-228600" eaLnBrk="0" hangingPunct="0">
              <a:defRPr sz="2400">
                <a:solidFill>
                  <a:schemeClr val="tx1"/>
                </a:solidFill>
                <a:latin typeface="Arial" pitchFamily="34" charset="0"/>
                <a:ea typeface="ＭＳ Ｐゴシック" charset="-128"/>
              </a:defRPr>
            </a:lvl4pPr>
            <a:lvl5pPr marL="2057400" indent="-228600" eaLnBrk="0" hangingPunct="0">
              <a:defRPr sz="2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charset="-128"/>
              </a:defRPr>
            </a:lvl9pPr>
          </a:lstStyle>
          <a:p>
            <a:pPr eaLnBrk="1" hangingPunct="1">
              <a:defRPr/>
            </a:pPr>
            <a:r>
              <a:rPr lang="fr-FR" sz="1400" dirty="0"/>
              <a:t>Personnel Laboratoire de Parasitologie – Mycologie</a:t>
            </a:r>
          </a:p>
        </p:txBody>
      </p:sp>
      <p:sp>
        <p:nvSpPr>
          <p:cNvPr id="24" name="Rectangle 10"/>
          <p:cNvSpPr>
            <a:spLocks noChangeArrowheads="1"/>
          </p:cNvSpPr>
          <p:nvPr/>
        </p:nvSpPr>
        <p:spPr bwMode="auto">
          <a:xfrm>
            <a:off x="3089275" y="5782935"/>
            <a:ext cx="1376363"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pPr algn="ctr">
              <a:defRPr/>
            </a:pPr>
            <a:r>
              <a:rPr lang="fr-FR" sz="1000" b="1" dirty="0">
                <a:latin typeface="Arial" pitchFamily="34" charset="0"/>
              </a:rPr>
              <a:t>Gisèle TRINQUIER</a:t>
            </a:r>
          </a:p>
          <a:p>
            <a:pPr algn="ctr">
              <a:defRPr/>
            </a:pPr>
            <a:r>
              <a:rPr lang="fr-FR" sz="1000" i="1" dirty="0">
                <a:latin typeface="Arial" pitchFamily="34" charset="0"/>
              </a:rPr>
              <a:t>Cadre de Santé</a:t>
            </a:r>
          </a:p>
        </p:txBody>
      </p:sp>
      <p:sp>
        <p:nvSpPr>
          <p:cNvPr id="25" name="Rectangle 5"/>
          <p:cNvSpPr>
            <a:spLocks noChangeArrowheads="1"/>
          </p:cNvSpPr>
          <p:nvPr/>
        </p:nvSpPr>
        <p:spPr bwMode="auto">
          <a:xfrm>
            <a:off x="509588" y="3407667"/>
            <a:ext cx="1812925" cy="85402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pPr algn="ctr">
              <a:defRPr/>
            </a:pPr>
            <a:r>
              <a:rPr lang="fr-FR" sz="1000" b="1" dirty="0">
                <a:latin typeface="Arial" pitchFamily="34" charset="0"/>
              </a:rPr>
              <a:t>Laurence LACHAUD</a:t>
            </a:r>
          </a:p>
          <a:p>
            <a:pPr algn="ctr">
              <a:defRPr/>
            </a:pPr>
            <a:r>
              <a:rPr lang="fr-FR" sz="1000" b="1" dirty="0">
                <a:latin typeface="Arial" pitchFamily="34" charset="0"/>
              </a:rPr>
              <a:t>Christophe RAVEL</a:t>
            </a:r>
          </a:p>
          <a:p>
            <a:pPr algn="ctr">
              <a:defRPr/>
            </a:pPr>
            <a:r>
              <a:rPr lang="fr-FR" sz="1000" b="1" dirty="0">
                <a:latin typeface="Arial" pitchFamily="34" charset="0"/>
              </a:rPr>
              <a:t>Yvon STERKERS</a:t>
            </a:r>
          </a:p>
          <a:p>
            <a:pPr algn="ctr">
              <a:defRPr/>
            </a:pPr>
            <a:r>
              <a:rPr lang="fr-FR" sz="1000" i="1" dirty="0">
                <a:latin typeface="Arial" pitchFamily="34" charset="0"/>
              </a:rPr>
              <a:t>Biologistes</a:t>
            </a:r>
          </a:p>
        </p:txBody>
      </p:sp>
      <p:cxnSp>
        <p:nvCxnSpPr>
          <p:cNvPr id="28" name="AutoShape 8"/>
          <p:cNvCxnSpPr>
            <a:cxnSpLocks noChangeShapeType="1"/>
            <a:stCxn id="25" idx="2"/>
            <a:endCxn id="29" idx="0"/>
          </p:cNvCxnSpPr>
          <p:nvPr/>
        </p:nvCxnSpPr>
        <p:spPr bwMode="auto">
          <a:xfrm>
            <a:off x="1416051" y="4261690"/>
            <a:ext cx="0" cy="213842"/>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29" name="Rectangle 5"/>
          <p:cNvSpPr>
            <a:spLocks noChangeArrowheads="1"/>
          </p:cNvSpPr>
          <p:nvPr/>
        </p:nvSpPr>
        <p:spPr bwMode="auto">
          <a:xfrm>
            <a:off x="509588" y="4475532"/>
            <a:ext cx="1812925" cy="63528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pPr algn="ctr">
              <a:defRPr/>
            </a:pPr>
            <a:r>
              <a:rPr lang="fr-FR" sz="1000" b="1" dirty="0">
                <a:latin typeface="Arial" pitchFamily="34" charset="0"/>
              </a:rPr>
              <a:t>Nada KUK</a:t>
            </a:r>
          </a:p>
          <a:p>
            <a:pPr algn="ctr">
              <a:defRPr/>
            </a:pPr>
            <a:r>
              <a:rPr lang="fr-FR" sz="1000" i="1" dirty="0">
                <a:latin typeface="Arial" pitchFamily="34" charset="0"/>
              </a:rPr>
              <a:t>Technicienne</a:t>
            </a:r>
          </a:p>
        </p:txBody>
      </p:sp>
      <p:sp>
        <p:nvSpPr>
          <p:cNvPr id="27" name="ZoneTexte 26"/>
          <p:cNvSpPr txBox="1"/>
          <p:nvPr/>
        </p:nvSpPr>
        <p:spPr>
          <a:xfrm>
            <a:off x="6283234" y="6426926"/>
            <a:ext cx="2495006" cy="307777"/>
          </a:xfrm>
          <a:prstGeom prst="rect">
            <a:avLst/>
          </a:prstGeom>
          <a:noFill/>
        </p:spPr>
        <p:txBody>
          <a:bodyPr wrap="square" rtlCol="0">
            <a:spAutoFit/>
          </a:bodyPr>
          <a:lstStyle/>
          <a:p>
            <a:pPr algn="r"/>
            <a:r>
              <a:rPr lang="fr-FR" sz="1400" b="1" dirty="0"/>
              <a:t>RB-7-IN-002 version 8</a:t>
            </a:r>
          </a:p>
        </p:txBody>
      </p:sp>
      <p:pic>
        <p:nvPicPr>
          <p:cNvPr id="2" name="Image 1" descr="lOGO CRB - titre orange validé">
            <a:extLst>
              <a:ext uri="{FF2B5EF4-FFF2-40B4-BE49-F238E27FC236}">
                <a16:creationId xmlns:a16="http://schemas.microsoft.com/office/drawing/2014/main" id="{FF3F418F-A189-02B3-8130-896A07E69D4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15" y="6299200"/>
            <a:ext cx="603437" cy="529431"/>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5"/>
          <p:cNvSpPr>
            <a:spLocks noChangeArrowheads="1"/>
          </p:cNvSpPr>
          <p:nvPr/>
        </p:nvSpPr>
        <p:spPr bwMode="auto">
          <a:xfrm>
            <a:off x="327025" y="796925"/>
            <a:ext cx="2847496" cy="466725"/>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dirty="0"/>
              <a:t>Liquides Biologiques - Biochimie</a:t>
            </a:r>
          </a:p>
          <a:p>
            <a:pPr algn="ctr" eaLnBrk="1" hangingPunct="1">
              <a:spcBef>
                <a:spcPct val="0"/>
              </a:spcBef>
              <a:buFontTx/>
              <a:buNone/>
            </a:pPr>
            <a:r>
              <a:rPr lang="fr-FR" altLang="fr-FR" sz="1200" dirty="0"/>
              <a:t>(PURR – R+1 – </a:t>
            </a:r>
            <a:r>
              <a:rPr lang="fr-FR" altLang="fr-FR" sz="1200" i="1" dirty="0">
                <a:solidFill>
                  <a:srgbClr val="000000"/>
                </a:solidFill>
              </a:rPr>
              <a:t>CRB_Commun </a:t>
            </a:r>
            <a:r>
              <a:rPr lang="fr-FR" altLang="fr-FR" sz="1200" dirty="0"/>
              <a:t>– </a:t>
            </a:r>
            <a:r>
              <a:rPr lang="fr-FR" altLang="fr-FR" sz="1200" i="1" dirty="0">
                <a:solidFill>
                  <a:srgbClr val="000000"/>
                </a:solidFill>
              </a:rPr>
              <a:t>SUB</a:t>
            </a:r>
            <a:r>
              <a:rPr lang="fr-FR" altLang="fr-FR" sz="1200" dirty="0"/>
              <a:t>)</a:t>
            </a:r>
          </a:p>
        </p:txBody>
      </p:sp>
      <p:sp>
        <p:nvSpPr>
          <p:cNvPr id="10243" name="Rectangle 16"/>
          <p:cNvSpPr>
            <a:spLocks noChangeArrowheads="1"/>
          </p:cNvSpPr>
          <p:nvPr/>
        </p:nvSpPr>
        <p:spPr bwMode="auto">
          <a:xfrm>
            <a:off x="718342" y="1369127"/>
            <a:ext cx="1698625"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t>Jean-Paul CRISTOL</a:t>
            </a:r>
          </a:p>
          <a:p>
            <a:pPr algn="ctr" eaLnBrk="1" hangingPunct="1">
              <a:spcBef>
                <a:spcPct val="0"/>
              </a:spcBef>
              <a:buFontTx/>
              <a:buNone/>
            </a:pPr>
            <a:r>
              <a:rPr lang="fr-FR" altLang="fr-FR" sz="1000" i="1" dirty="0"/>
              <a:t>Responsable de collections</a:t>
            </a:r>
          </a:p>
          <a:p>
            <a:pPr algn="ctr" eaLnBrk="1" hangingPunct="1">
              <a:spcBef>
                <a:spcPct val="0"/>
              </a:spcBef>
              <a:buFontTx/>
              <a:buNone/>
            </a:pPr>
            <a:r>
              <a:rPr lang="fr-FR" altLang="fr-FR" sz="1000" i="1" dirty="0"/>
              <a:t>Chef de service</a:t>
            </a:r>
          </a:p>
        </p:txBody>
      </p:sp>
      <p:sp>
        <p:nvSpPr>
          <p:cNvPr id="10244" name="Rectangle 17"/>
          <p:cNvSpPr>
            <a:spLocks noChangeArrowheads="1"/>
          </p:cNvSpPr>
          <p:nvPr/>
        </p:nvSpPr>
        <p:spPr bwMode="auto">
          <a:xfrm>
            <a:off x="495296" y="3347509"/>
            <a:ext cx="2111377" cy="1554381"/>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t>Stéphanie BADIOU</a:t>
            </a:r>
          </a:p>
          <a:p>
            <a:pPr algn="ctr" eaLnBrk="1" hangingPunct="1">
              <a:spcBef>
                <a:spcPct val="0"/>
              </a:spcBef>
              <a:buFontTx/>
              <a:buNone/>
            </a:pPr>
            <a:r>
              <a:rPr lang="fr-FR" altLang="fr-FR" sz="1000" b="1" dirty="0"/>
              <a:t>Ahmed Amine BEN KHLIL</a:t>
            </a:r>
          </a:p>
          <a:p>
            <a:pPr algn="ctr" eaLnBrk="1" hangingPunct="1">
              <a:spcBef>
                <a:spcPct val="0"/>
              </a:spcBef>
              <a:buFontTx/>
              <a:buNone/>
            </a:pPr>
            <a:r>
              <a:rPr lang="fr-FR" altLang="fr-FR" sz="1000" b="1" dirty="0"/>
              <a:t>Caroline COULON</a:t>
            </a:r>
          </a:p>
          <a:p>
            <a:pPr algn="ctr" eaLnBrk="1" hangingPunct="1">
              <a:spcBef>
                <a:spcPct val="0"/>
              </a:spcBef>
              <a:buNone/>
            </a:pPr>
            <a:r>
              <a:rPr lang="fr-FR" altLang="fr-FR" sz="1000" b="1" dirty="0"/>
              <a:t>Anne-Marie DUPUY</a:t>
            </a:r>
          </a:p>
          <a:p>
            <a:pPr algn="ctr" eaLnBrk="1" hangingPunct="1">
              <a:spcBef>
                <a:spcPct val="0"/>
              </a:spcBef>
              <a:buNone/>
            </a:pPr>
            <a:r>
              <a:rPr lang="fr-FR" altLang="fr-FR" sz="1000" b="1" dirty="0"/>
              <a:t>Pierre Edouard GRILLET</a:t>
            </a:r>
          </a:p>
          <a:p>
            <a:pPr algn="ctr" eaLnBrk="1" hangingPunct="1">
              <a:spcBef>
                <a:spcPct val="0"/>
              </a:spcBef>
              <a:buFontTx/>
              <a:buNone/>
            </a:pPr>
            <a:r>
              <a:rPr lang="fr-FR" altLang="fr-FR" sz="1000" b="1" dirty="0"/>
              <a:t>Manuela LOTIERZO</a:t>
            </a:r>
          </a:p>
          <a:p>
            <a:pPr algn="ctr" eaLnBrk="1" hangingPunct="1">
              <a:spcBef>
                <a:spcPct val="0"/>
              </a:spcBef>
              <a:buFontTx/>
              <a:buNone/>
            </a:pPr>
            <a:r>
              <a:rPr lang="fr-FR" altLang="fr-FR" sz="1000" b="1" dirty="0"/>
              <a:t>Etienne MONDESERT</a:t>
            </a:r>
          </a:p>
          <a:p>
            <a:pPr algn="ctr" eaLnBrk="1" hangingPunct="1">
              <a:spcBef>
                <a:spcPct val="0"/>
              </a:spcBef>
              <a:buFontTx/>
              <a:buNone/>
            </a:pPr>
            <a:r>
              <a:rPr lang="fr-FR" altLang="fr-FR" sz="1000" b="1" dirty="0"/>
              <a:t>Delphine TABONE</a:t>
            </a:r>
          </a:p>
          <a:p>
            <a:pPr algn="ctr" eaLnBrk="1" hangingPunct="1">
              <a:spcBef>
                <a:spcPct val="0"/>
              </a:spcBef>
              <a:buFontTx/>
              <a:buNone/>
            </a:pPr>
            <a:r>
              <a:rPr lang="fr-FR" altLang="fr-FR" sz="1000" i="1" dirty="0"/>
              <a:t>Biologistes</a:t>
            </a:r>
          </a:p>
        </p:txBody>
      </p:sp>
      <p:cxnSp>
        <p:nvCxnSpPr>
          <p:cNvPr id="10245" name="AutoShape 20"/>
          <p:cNvCxnSpPr>
            <a:cxnSpLocks noChangeShapeType="1"/>
            <a:stCxn id="31" idx="3"/>
            <a:endCxn id="10246" idx="1"/>
          </p:cNvCxnSpPr>
          <p:nvPr/>
        </p:nvCxnSpPr>
        <p:spPr bwMode="auto">
          <a:xfrm flipV="1">
            <a:off x="2416967" y="1691253"/>
            <a:ext cx="828563" cy="938337"/>
          </a:xfrm>
          <a:prstGeom prst="bentConnector3">
            <a:avLst>
              <a:gd name="adj1" fmla="val 50000"/>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246" name="Rectangle 21"/>
          <p:cNvSpPr>
            <a:spLocks noChangeArrowheads="1"/>
          </p:cNvSpPr>
          <p:nvPr/>
        </p:nvSpPr>
        <p:spPr bwMode="auto">
          <a:xfrm>
            <a:off x="3245530" y="1239120"/>
            <a:ext cx="5680755" cy="90426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000" b="1" dirty="0"/>
              <a:t>Anne-Sophie BARGNOUX  / Anne-Marie GORCE-DUPUY</a:t>
            </a:r>
          </a:p>
          <a:p>
            <a:pPr eaLnBrk="1" hangingPunct="1">
              <a:spcBef>
                <a:spcPct val="0"/>
              </a:spcBef>
              <a:buFontTx/>
              <a:buNone/>
            </a:pPr>
            <a:r>
              <a:rPr lang="fr-FR" altLang="fr-FR" sz="1000" i="1" dirty="0"/>
              <a:t>Responsable de la collection du Programme de Recherche MABIOLIQ</a:t>
            </a:r>
          </a:p>
          <a:p>
            <a:pPr eaLnBrk="1" hangingPunct="1">
              <a:spcBef>
                <a:spcPct val="0"/>
              </a:spcBef>
              <a:buFontTx/>
              <a:buNone/>
            </a:pPr>
            <a:endParaRPr lang="fr-FR" altLang="fr-FR" sz="1000" b="1" dirty="0"/>
          </a:p>
          <a:p>
            <a:pPr eaLnBrk="1" hangingPunct="1">
              <a:spcBef>
                <a:spcPct val="0"/>
              </a:spcBef>
              <a:buFontTx/>
              <a:buNone/>
            </a:pPr>
            <a:r>
              <a:rPr lang="fr-FR" altLang="fr-FR" sz="1000" b="1" dirty="0"/>
              <a:t>Marion MORENA</a:t>
            </a:r>
          </a:p>
          <a:p>
            <a:pPr eaLnBrk="1" hangingPunct="1">
              <a:spcBef>
                <a:spcPct val="0"/>
              </a:spcBef>
              <a:buFontTx/>
              <a:buNone/>
            </a:pPr>
            <a:r>
              <a:rPr lang="fr-FR" altLang="fr-FR" sz="1000" i="1" dirty="0"/>
              <a:t>Suppléante</a:t>
            </a:r>
          </a:p>
        </p:txBody>
      </p:sp>
      <p:cxnSp>
        <p:nvCxnSpPr>
          <p:cNvPr id="10247" name="AutoShape 22"/>
          <p:cNvCxnSpPr>
            <a:cxnSpLocks noChangeShapeType="1"/>
            <a:stCxn id="31" idx="2"/>
            <a:endCxn id="10244" idx="0"/>
          </p:cNvCxnSpPr>
          <p:nvPr/>
        </p:nvCxnSpPr>
        <p:spPr bwMode="auto">
          <a:xfrm flipH="1">
            <a:off x="1550985" y="3115795"/>
            <a:ext cx="16670" cy="231714"/>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248" name="AutoShape 23"/>
          <p:cNvCxnSpPr>
            <a:cxnSpLocks noChangeShapeType="1"/>
            <a:stCxn id="10244" idx="2"/>
            <a:endCxn id="23" idx="0"/>
          </p:cNvCxnSpPr>
          <p:nvPr/>
        </p:nvCxnSpPr>
        <p:spPr bwMode="auto">
          <a:xfrm>
            <a:off x="1550985" y="4901890"/>
            <a:ext cx="16671" cy="170897"/>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249" name="Rectangle 26"/>
          <p:cNvSpPr>
            <a:spLocks noChangeArrowheads="1"/>
          </p:cNvSpPr>
          <p:nvPr/>
        </p:nvSpPr>
        <p:spPr bwMode="auto">
          <a:xfrm>
            <a:off x="3245529" y="4584785"/>
            <a:ext cx="2108994" cy="1036119"/>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t>Mélanie BESSIERE</a:t>
            </a:r>
          </a:p>
          <a:p>
            <a:pPr algn="ctr" eaLnBrk="1" hangingPunct="1">
              <a:spcBef>
                <a:spcPct val="0"/>
              </a:spcBef>
              <a:buFontTx/>
              <a:buNone/>
            </a:pPr>
            <a:r>
              <a:rPr lang="fr-FR" altLang="fr-FR" sz="1000" b="1" dirty="0"/>
              <a:t>Fanny GARCIA</a:t>
            </a:r>
          </a:p>
          <a:p>
            <a:pPr algn="ctr" eaLnBrk="1" hangingPunct="1">
              <a:spcBef>
                <a:spcPct val="0"/>
              </a:spcBef>
              <a:buFontTx/>
              <a:buNone/>
            </a:pPr>
            <a:r>
              <a:rPr lang="fr-FR" altLang="fr-FR" sz="1000" b="1" dirty="0"/>
              <a:t>Mélissa SORIANO</a:t>
            </a:r>
          </a:p>
          <a:p>
            <a:pPr algn="ctr" eaLnBrk="1" hangingPunct="1">
              <a:spcBef>
                <a:spcPct val="0"/>
              </a:spcBef>
              <a:buFontTx/>
              <a:buNone/>
            </a:pPr>
            <a:r>
              <a:rPr lang="fr-FR" altLang="fr-FR" sz="1000" b="1" dirty="0"/>
              <a:t>Sarah SOUSA</a:t>
            </a:r>
          </a:p>
          <a:p>
            <a:pPr algn="ctr" eaLnBrk="1" hangingPunct="1">
              <a:spcBef>
                <a:spcPct val="0"/>
              </a:spcBef>
              <a:buFontTx/>
              <a:buNone/>
            </a:pPr>
            <a:r>
              <a:rPr lang="fr-FR" altLang="fr-FR" sz="1000" b="1" dirty="0"/>
              <a:t>Marion VEREECKE</a:t>
            </a:r>
          </a:p>
          <a:p>
            <a:pPr algn="ctr" eaLnBrk="1" hangingPunct="1">
              <a:spcBef>
                <a:spcPct val="0"/>
              </a:spcBef>
              <a:buFontTx/>
              <a:buNone/>
            </a:pPr>
            <a:r>
              <a:rPr lang="fr-FR" altLang="fr-FR" sz="900" i="1" dirty="0"/>
              <a:t>Techniciens de Laboratoire</a:t>
            </a:r>
          </a:p>
        </p:txBody>
      </p:sp>
      <p:sp>
        <p:nvSpPr>
          <p:cNvPr id="10251" name="Rectangle 33"/>
          <p:cNvSpPr>
            <a:spLocks noChangeArrowheads="1"/>
          </p:cNvSpPr>
          <p:nvPr/>
        </p:nvSpPr>
        <p:spPr bwMode="auto">
          <a:xfrm>
            <a:off x="1098550" y="5771351"/>
            <a:ext cx="7913688" cy="679235"/>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fr-FR" altLang="fr-FR" sz="1800"/>
          </a:p>
        </p:txBody>
      </p:sp>
      <p:sp>
        <p:nvSpPr>
          <p:cNvPr id="10258" name="Rectangle 41"/>
          <p:cNvSpPr>
            <a:spLocks noChangeArrowheads="1"/>
          </p:cNvSpPr>
          <p:nvPr/>
        </p:nvSpPr>
        <p:spPr bwMode="auto">
          <a:xfrm>
            <a:off x="7563340" y="5881968"/>
            <a:ext cx="1315512"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t>Delphine LACOURT</a:t>
            </a:r>
          </a:p>
          <a:p>
            <a:pPr algn="ctr" eaLnBrk="1" hangingPunct="1">
              <a:spcBef>
                <a:spcPct val="0"/>
              </a:spcBef>
              <a:buFontTx/>
              <a:buNone/>
            </a:pPr>
            <a:r>
              <a:rPr lang="fr-FR" altLang="fr-FR" sz="1000" i="1" dirty="0"/>
              <a:t>Référent qualité</a:t>
            </a:r>
          </a:p>
        </p:txBody>
      </p:sp>
      <p:sp>
        <p:nvSpPr>
          <p:cNvPr id="10259" name="Rectangle 42"/>
          <p:cNvSpPr>
            <a:spLocks noChangeArrowheads="1"/>
          </p:cNvSpPr>
          <p:nvPr/>
        </p:nvSpPr>
        <p:spPr bwMode="auto">
          <a:xfrm>
            <a:off x="3379428" y="5876925"/>
            <a:ext cx="2143877"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t>Camille BOUTIN</a:t>
            </a:r>
          </a:p>
          <a:p>
            <a:pPr algn="ctr" eaLnBrk="1" hangingPunct="1">
              <a:spcBef>
                <a:spcPct val="0"/>
              </a:spcBef>
              <a:buFontTx/>
              <a:buNone/>
            </a:pPr>
            <a:r>
              <a:rPr lang="fr-FR" altLang="fr-FR" sz="1000" i="1" dirty="0"/>
              <a:t>Responsable gestion documentaire</a:t>
            </a:r>
          </a:p>
        </p:txBody>
      </p:sp>
      <p:sp>
        <p:nvSpPr>
          <p:cNvPr id="10260" name="Rectangle 43"/>
          <p:cNvSpPr>
            <a:spLocks noChangeArrowheads="1"/>
          </p:cNvSpPr>
          <p:nvPr/>
        </p:nvSpPr>
        <p:spPr bwMode="auto">
          <a:xfrm>
            <a:off x="5670639" y="5876925"/>
            <a:ext cx="1759315"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t>Edith PINOT</a:t>
            </a:r>
          </a:p>
          <a:p>
            <a:pPr algn="ctr" eaLnBrk="1" hangingPunct="1">
              <a:spcBef>
                <a:spcPct val="0"/>
              </a:spcBef>
              <a:buFontTx/>
              <a:buNone/>
            </a:pPr>
            <a:r>
              <a:rPr lang="fr-FR" altLang="fr-FR" sz="1000" i="1" dirty="0"/>
              <a:t>Responsable risque chimique</a:t>
            </a:r>
          </a:p>
        </p:txBody>
      </p:sp>
      <p:sp>
        <p:nvSpPr>
          <p:cNvPr id="10261" name="Text Box 44"/>
          <p:cNvSpPr txBox="1">
            <a:spLocks noChangeArrowheads="1"/>
          </p:cNvSpPr>
          <p:nvPr/>
        </p:nvSpPr>
        <p:spPr bwMode="auto">
          <a:xfrm>
            <a:off x="1273654" y="5815398"/>
            <a:ext cx="202395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400" dirty="0"/>
              <a:t>Personnel Laboratoire de Biochimie</a:t>
            </a:r>
          </a:p>
        </p:txBody>
      </p:sp>
      <p:sp>
        <p:nvSpPr>
          <p:cNvPr id="10264" name="Rectangle 4"/>
          <p:cNvSpPr>
            <a:spLocks noChangeArrowheads="1"/>
          </p:cNvSpPr>
          <p:nvPr/>
        </p:nvSpPr>
        <p:spPr bwMode="auto">
          <a:xfrm>
            <a:off x="363538" y="304800"/>
            <a:ext cx="4338637" cy="339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600" b="1"/>
              <a:t>Organigramme fonctionnel par thématique</a:t>
            </a:r>
          </a:p>
        </p:txBody>
      </p:sp>
      <p:sp>
        <p:nvSpPr>
          <p:cNvPr id="31" name="Rectangle 16"/>
          <p:cNvSpPr>
            <a:spLocks noChangeArrowheads="1"/>
          </p:cNvSpPr>
          <p:nvPr/>
        </p:nvSpPr>
        <p:spPr bwMode="auto">
          <a:xfrm>
            <a:off x="718342" y="2143385"/>
            <a:ext cx="1698625" cy="97241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None/>
            </a:pPr>
            <a:r>
              <a:rPr lang="fr-FR" altLang="fr-FR" sz="1000" b="1" dirty="0"/>
              <a:t>Anne Sophie BARGNOUX</a:t>
            </a:r>
          </a:p>
          <a:p>
            <a:pPr algn="ctr" eaLnBrk="1" hangingPunct="1">
              <a:spcBef>
                <a:spcPct val="0"/>
              </a:spcBef>
              <a:buFontTx/>
              <a:buNone/>
            </a:pPr>
            <a:r>
              <a:rPr lang="fr-FR" altLang="fr-FR" sz="1000" i="1" dirty="0"/>
              <a:t>Responsable de collections</a:t>
            </a:r>
          </a:p>
          <a:p>
            <a:pPr algn="ctr" eaLnBrk="1" hangingPunct="1">
              <a:spcBef>
                <a:spcPct val="0"/>
              </a:spcBef>
              <a:buNone/>
            </a:pPr>
            <a:r>
              <a:rPr lang="fr-FR" altLang="fr-FR" sz="1000" i="1" dirty="0">
                <a:solidFill>
                  <a:srgbClr val="000000"/>
                </a:solidFill>
              </a:rPr>
              <a:t>Référent CMR</a:t>
            </a:r>
            <a:endParaRPr lang="fr-FR" altLang="fr-FR" sz="1000" i="1" dirty="0"/>
          </a:p>
          <a:p>
            <a:pPr algn="ctr" eaLnBrk="1" hangingPunct="1">
              <a:spcBef>
                <a:spcPct val="0"/>
              </a:spcBef>
              <a:buFontTx/>
              <a:buNone/>
            </a:pPr>
            <a:endParaRPr lang="fr-FR" altLang="fr-FR" sz="1000" i="1" dirty="0"/>
          </a:p>
          <a:p>
            <a:pPr algn="ctr" eaLnBrk="1" hangingPunct="1">
              <a:spcBef>
                <a:spcPct val="0"/>
              </a:spcBef>
              <a:buNone/>
            </a:pPr>
            <a:r>
              <a:rPr lang="fr-FR" altLang="fr-FR" sz="1000" b="1" dirty="0"/>
              <a:t>Anne-Marie DUPUY</a:t>
            </a:r>
          </a:p>
          <a:p>
            <a:pPr algn="ctr" eaLnBrk="1" hangingPunct="1">
              <a:spcBef>
                <a:spcPct val="0"/>
              </a:spcBef>
              <a:buNone/>
            </a:pPr>
            <a:r>
              <a:rPr lang="fr-FR" altLang="fr-FR" sz="1000" i="1" dirty="0"/>
              <a:t>(suppléante)</a:t>
            </a:r>
            <a:r>
              <a:rPr lang="fr-FR" altLang="fr-FR" sz="1000" i="1" dirty="0">
                <a:solidFill>
                  <a:srgbClr val="000000"/>
                </a:solidFill>
              </a:rPr>
              <a:t> </a:t>
            </a:r>
          </a:p>
        </p:txBody>
      </p:sp>
      <p:cxnSp>
        <p:nvCxnSpPr>
          <p:cNvPr id="34" name="AutoShape 22"/>
          <p:cNvCxnSpPr>
            <a:cxnSpLocks noChangeShapeType="1"/>
            <a:stCxn id="10243" idx="2"/>
            <a:endCxn id="31" idx="0"/>
          </p:cNvCxnSpPr>
          <p:nvPr/>
        </p:nvCxnSpPr>
        <p:spPr bwMode="auto">
          <a:xfrm>
            <a:off x="1567655" y="1873952"/>
            <a:ext cx="0" cy="269433"/>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 name="Rectangle 17"/>
          <p:cNvSpPr>
            <a:spLocks noChangeArrowheads="1"/>
          </p:cNvSpPr>
          <p:nvPr/>
        </p:nvSpPr>
        <p:spPr bwMode="auto">
          <a:xfrm>
            <a:off x="511967" y="5072787"/>
            <a:ext cx="2111378" cy="60131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t>Marion MORENA</a:t>
            </a:r>
          </a:p>
          <a:p>
            <a:pPr algn="ctr" eaLnBrk="1" hangingPunct="1">
              <a:spcBef>
                <a:spcPct val="0"/>
              </a:spcBef>
              <a:buFontTx/>
              <a:buNone/>
            </a:pPr>
            <a:r>
              <a:rPr lang="fr-FR" altLang="fr-FR" sz="1000" b="1" dirty="0"/>
              <a:t>Thibaut SUTRA</a:t>
            </a:r>
          </a:p>
          <a:p>
            <a:pPr algn="ctr" eaLnBrk="1" hangingPunct="1">
              <a:spcBef>
                <a:spcPct val="0"/>
              </a:spcBef>
              <a:buFontTx/>
              <a:buNone/>
            </a:pPr>
            <a:r>
              <a:rPr lang="fr-FR" altLang="fr-FR" sz="1000" i="1" dirty="0"/>
              <a:t>Ingénieurs hospitaliers</a:t>
            </a:r>
          </a:p>
        </p:txBody>
      </p:sp>
      <p:sp>
        <p:nvSpPr>
          <p:cNvPr id="22" name="Rectangle 21"/>
          <p:cNvSpPr>
            <a:spLocks noChangeArrowheads="1"/>
          </p:cNvSpPr>
          <p:nvPr/>
        </p:nvSpPr>
        <p:spPr bwMode="auto">
          <a:xfrm>
            <a:off x="3245530" y="2337128"/>
            <a:ext cx="5680755" cy="87775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000" b="1" dirty="0"/>
              <a:t>Jean-Paul CRISTOL / Anne-Sophie BARGNOUX / Anne-Marie GORCE-DUPUY</a:t>
            </a:r>
          </a:p>
          <a:p>
            <a:pPr eaLnBrk="1" hangingPunct="1">
              <a:spcBef>
                <a:spcPct val="0"/>
              </a:spcBef>
              <a:buFontTx/>
              <a:buNone/>
            </a:pPr>
            <a:r>
              <a:rPr lang="fr-FR" altLang="fr-FR" sz="1000" i="1" dirty="0"/>
              <a:t>Responsable de la collection du Programme de Recherche PATHO-RENA-DIAG</a:t>
            </a:r>
          </a:p>
          <a:p>
            <a:pPr eaLnBrk="1" hangingPunct="1">
              <a:spcBef>
                <a:spcPct val="0"/>
              </a:spcBef>
              <a:buFontTx/>
              <a:buNone/>
            </a:pPr>
            <a:endParaRPr lang="fr-FR" altLang="fr-FR" sz="1000" i="1" dirty="0"/>
          </a:p>
          <a:p>
            <a:pPr eaLnBrk="1" hangingPunct="1">
              <a:spcBef>
                <a:spcPct val="0"/>
              </a:spcBef>
              <a:buFontTx/>
              <a:buNone/>
            </a:pPr>
            <a:r>
              <a:rPr lang="fr-FR" altLang="fr-FR" sz="1000" b="1" dirty="0"/>
              <a:t>Marion MORENA</a:t>
            </a:r>
          </a:p>
          <a:p>
            <a:pPr eaLnBrk="1" hangingPunct="1">
              <a:spcBef>
                <a:spcPct val="0"/>
              </a:spcBef>
              <a:buFontTx/>
              <a:buNone/>
            </a:pPr>
            <a:r>
              <a:rPr lang="fr-FR" altLang="fr-FR" sz="1000" i="1" dirty="0"/>
              <a:t>Suppléante</a:t>
            </a:r>
          </a:p>
        </p:txBody>
      </p:sp>
      <p:cxnSp>
        <p:nvCxnSpPr>
          <p:cNvPr id="24" name="AutoShape 20"/>
          <p:cNvCxnSpPr>
            <a:cxnSpLocks noChangeShapeType="1"/>
            <a:stCxn id="31" idx="3"/>
            <a:endCxn id="22" idx="1"/>
          </p:cNvCxnSpPr>
          <p:nvPr/>
        </p:nvCxnSpPr>
        <p:spPr bwMode="auto">
          <a:xfrm>
            <a:off x="2416967" y="2629590"/>
            <a:ext cx="828563" cy="146416"/>
          </a:xfrm>
          <a:prstGeom prst="bentConnector3">
            <a:avLst>
              <a:gd name="adj1" fmla="val 50000"/>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5" name="Rectangle 34"/>
          <p:cNvSpPr>
            <a:spLocks noChangeArrowheads="1"/>
          </p:cNvSpPr>
          <p:nvPr/>
        </p:nvSpPr>
        <p:spPr bwMode="auto">
          <a:xfrm>
            <a:off x="3245529" y="3395841"/>
            <a:ext cx="5680755" cy="876649"/>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000" b="1" dirty="0"/>
              <a:t>Jean-Paul CRISTOL / Anne-Sophie BARGNOUX / Anne-Marie GORCE-DUPUY</a:t>
            </a:r>
          </a:p>
          <a:p>
            <a:pPr eaLnBrk="1" hangingPunct="1">
              <a:spcBef>
                <a:spcPct val="0"/>
              </a:spcBef>
              <a:buFontTx/>
              <a:buNone/>
            </a:pPr>
            <a:r>
              <a:rPr lang="fr-FR" altLang="fr-FR" sz="1000" i="1" dirty="0"/>
              <a:t>Responsable de la collection du Programme de Recherche TKBIOVAL</a:t>
            </a:r>
          </a:p>
          <a:p>
            <a:pPr eaLnBrk="1" hangingPunct="1">
              <a:spcBef>
                <a:spcPct val="0"/>
              </a:spcBef>
              <a:buFontTx/>
              <a:buNone/>
            </a:pPr>
            <a:endParaRPr lang="fr-FR" altLang="fr-FR" sz="1000" i="1" dirty="0"/>
          </a:p>
          <a:p>
            <a:pPr eaLnBrk="1" hangingPunct="1">
              <a:spcBef>
                <a:spcPct val="0"/>
              </a:spcBef>
              <a:buFontTx/>
              <a:buNone/>
            </a:pPr>
            <a:r>
              <a:rPr lang="fr-FR" altLang="fr-FR" sz="1000" b="1" dirty="0"/>
              <a:t>Marion MORENA</a:t>
            </a:r>
          </a:p>
          <a:p>
            <a:pPr eaLnBrk="1" hangingPunct="1">
              <a:spcBef>
                <a:spcPct val="0"/>
              </a:spcBef>
              <a:buFontTx/>
              <a:buNone/>
            </a:pPr>
            <a:r>
              <a:rPr lang="fr-FR" altLang="fr-FR" sz="1000" i="1" dirty="0"/>
              <a:t>Suppléante</a:t>
            </a:r>
          </a:p>
        </p:txBody>
      </p:sp>
      <p:cxnSp>
        <p:nvCxnSpPr>
          <p:cNvPr id="36" name="AutoShape 20"/>
          <p:cNvCxnSpPr>
            <a:cxnSpLocks noChangeShapeType="1"/>
            <a:stCxn id="31" idx="3"/>
            <a:endCxn id="35" idx="1"/>
          </p:cNvCxnSpPr>
          <p:nvPr/>
        </p:nvCxnSpPr>
        <p:spPr bwMode="auto">
          <a:xfrm>
            <a:off x="2416967" y="2629590"/>
            <a:ext cx="828562" cy="1204576"/>
          </a:xfrm>
          <a:prstGeom prst="bentConnector3">
            <a:avLst>
              <a:gd name="adj1" fmla="val 50000"/>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 name="ZoneTexte 26"/>
          <p:cNvSpPr txBox="1"/>
          <p:nvPr/>
        </p:nvSpPr>
        <p:spPr>
          <a:xfrm>
            <a:off x="6283234" y="6426926"/>
            <a:ext cx="2495006" cy="307777"/>
          </a:xfrm>
          <a:prstGeom prst="rect">
            <a:avLst/>
          </a:prstGeom>
          <a:noFill/>
        </p:spPr>
        <p:txBody>
          <a:bodyPr wrap="square" rtlCol="0">
            <a:spAutoFit/>
          </a:bodyPr>
          <a:lstStyle/>
          <a:p>
            <a:pPr algn="r"/>
            <a:r>
              <a:rPr lang="fr-FR" sz="1400" b="1" dirty="0"/>
              <a:t>RB-7-IN-002 version 8</a:t>
            </a:r>
          </a:p>
        </p:txBody>
      </p:sp>
      <p:cxnSp>
        <p:nvCxnSpPr>
          <p:cNvPr id="66" name="AutoShape 23"/>
          <p:cNvCxnSpPr>
            <a:cxnSpLocks noChangeShapeType="1"/>
          </p:cNvCxnSpPr>
          <p:nvPr/>
        </p:nvCxnSpPr>
        <p:spPr bwMode="auto">
          <a:xfrm>
            <a:off x="2606673" y="5207959"/>
            <a:ext cx="638856" cy="2094"/>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2" name="Image 1" descr="lOGO CRB - titre orange validé">
            <a:extLst>
              <a:ext uri="{FF2B5EF4-FFF2-40B4-BE49-F238E27FC236}">
                <a16:creationId xmlns:a16="http://schemas.microsoft.com/office/drawing/2014/main" id="{D577EB19-F47B-13EC-6759-565EE768E29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15" y="6299200"/>
            <a:ext cx="603437" cy="529431"/>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5"/>
          <p:cNvSpPr>
            <a:spLocks noChangeArrowheads="1"/>
          </p:cNvSpPr>
          <p:nvPr/>
        </p:nvSpPr>
        <p:spPr bwMode="auto">
          <a:xfrm>
            <a:off x="327024" y="796925"/>
            <a:ext cx="3395889" cy="466725"/>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dirty="0"/>
              <a:t>Laboratoire Biologique – Protéomique Clinique</a:t>
            </a:r>
          </a:p>
          <a:p>
            <a:pPr algn="ctr" eaLnBrk="1" hangingPunct="1">
              <a:spcBef>
                <a:spcPct val="0"/>
              </a:spcBef>
              <a:buFontTx/>
              <a:buNone/>
            </a:pPr>
            <a:r>
              <a:rPr lang="fr-FR" altLang="fr-FR" sz="1200" dirty="0"/>
              <a:t>(</a:t>
            </a:r>
            <a:r>
              <a:rPr lang="fr-FR" altLang="fr-FR" sz="1200" i="1" dirty="0">
                <a:solidFill>
                  <a:srgbClr val="000000"/>
                </a:solidFill>
              </a:rPr>
              <a:t>CRB_Commun </a:t>
            </a:r>
            <a:r>
              <a:rPr lang="fr-FR" altLang="fr-FR" sz="1200" dirty="0"/>
              <a:t>– </a:t>
            </a:r>
            <a:r>
              <a:rPr lang="fr-FR" altLang="fr-FR" sz="1200" i="1" dirty="0">
                <a:solidFill>
                  <a:srgbClr val="000000"/>
                </a:solidFill>
              </a:rPr>
              <a:t>SUB</a:t>
            </a:r>
            <a:r>
              <a:rPr lang="fr-FR" altLang="fr-FR" sz="1200" dirty="0"/>
              <a:t>)</a:t>
            </a:r>
          </a:p>
        </p:txBody>
      </p:sp>
      <p:sp>
        <p:nvSpPr>
          <p:cNvPr id="10250" name="Rectangle 31"/>
          <p:cNvSpPr>
            <a:spLocks noChangeArrowheads="1"/>
          </p:cNvSpPr>
          <p:nvPr/>
        </p:nvSpPr>
        <p:spPr bwMode="auto">
          <a:xfrm>
            <a:off x="3623244" y="1535114"/>
            <a:ext cx="5097463" cy="282712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000" b="1" dirty="0"/>
              <a:t>Sylvain LEHMANN</a:t>
            </a:r>
          </a:p>
          <a:p>
            <a:pPr eaLnBrk="1" hangingPunct="1">
              <a:spcBef>
                <a:spcPct val="0"/>
              </a:spcBef>
              <a:buFontTx/>
              <a:buNone/>
            </a:pPr>
            <a:r>
              <a:rPr lang="fr-FR" altLang="fr-FR" sz="1000" i="1" dirty="0"/>
              <a:t> Collections :</a:t>
            </a:r>
          </a:p>
          <a:p>
            <a:pPr eaLnBrk="1" hangingPunct="1">
              <a:spcBef>
                <a:spcPct val="0"/>
              </a:spcBef>
              <a:buFontTx/>
              <a:buNone/>
            </a:pPr>
            <a:r>
              <a:rPr lang="fr-FR" altLang="fr-FR" sz="1000" i="1" dirty="0"/>
              <a:t>BIOBANQUE NEURO,</a:t>
            </a:r>
          </a:p>
          <a:p>
            <a:pPr eaLnBrk="1" hangingPunct="1">
              <a:spcBef>
                <a:spcPct val="0"/>
              </a:spcBef>
              <a:buFontTx/>
              <a:buNone/>
            </a:pPr>
            <a:r>
              <a:rPr lang="fr-FR" altLang="fr-FR" sz="1000" i="1" dirty="0"/>
              <a:t>LBPC 1 _ </a:t>
            </a:r>
            <a:r>
              <a:rPr lang="fr-FR" altLang="fr-FR" sz="1000" i="1" dirty="0" err="1"/>
              <a:t>Genotype</a:t>
            </a:r>
            <a:r>
              <a:rPr lang="fr-FR" altLang="fr-FR" sz="1000" i="1" dirty="0"/>
              <a:t> de buche (co-responsable Dr Audrey GABELLE)</a:t>
            </a:r>
          </a:p>
          <a:p>
            <a:pPr eaLnBrk="1" hangingPunct="1">
              <a:spcBef>
                <a:spcPct val="0"/>
              </a:spcBef>
              <a:buFontTx/>
              <a:buNone/>
            </a:pPr>
            <a:r>
              <a:rPr lang="fr-FR" altLang="fr-FR" sz="1000" i="1" dirty="0"/>
              <a:t>LBPC 2 _ Protéomique </a:t>
            </a:r>
            <a:r>
              <a:rPr lang="fr-FR" altLang="fr-FR" sz="1000" i="1" dirty="0" err="1"/>
              <a:t>quantitive</a:t>
            </a:r>
            <a:r>
              <a:rPr lang="fr-FR" altLang="fr-FR" sz="1000" i="1" dirty="0"/>
              <a:t> ciblée</a:t>
            </a:r>
          </a:p>
          <a:p>
            <a:pPr eaLnBrk="1" hangingPunct="1">
              <a:spcBef>
                <a:spcPct val="0"/>
              </a:spcBef>
              <a:buFontTx/>
              <a:buNone/>
            </a:pPr>
            <a:r>
              <a:rPr lang="fr-FR" altLang="fr-FR" sz="1000" i="1" dirty="0"/>
              <a:t>LBPC 3 _ Epilepsie (co-responsable Pr COUBES)</a:t>
            </a:r>
          </a:p>
          <a:p>
            <a:pPr eaLnBrk="1" hangingPunct="1">
              <a:spcBef>
                <a:spcPct val="0"/>
              </a:spcBef>
              <a:buFontTx/>
              <a:buNone/>
            </a:pPr>
            <a:r>
              <a:rPr lang="fr-FR" altLang="fr-FR" sz="1000" i="1" dirty="0"/>
              <a:t>LBPC 4 _ Protocole MA et Salive</a:t>
            </a:r>
          </a:p>
          <a:p>
            <a:pPr eaLnBrk="1" hangingPunct="1">
              <a:spcBef>
                <a:spcPct val="0"/>
              </a:spcBef>
              <a:buFontTx/>
              <a:buNone/>
            </a:pPr>
            <a:r>
              <a:rPr lang="fr-FR" altLang="fr-FR" sz="1000" i="1" dirty="0"/>
              <a:t>LBPC 5 _ Jambes sans repos (co-responsable Pr Yves DAUVILLIERS)</a:t>
            </a:r>
          </a:p>
          <a:p>
            <a:pPr eaLnBrk="1" hangingPunct="1">
              <a:spcBef>
                <a:spcPct val="0"/>
              </a:spcBef>
              <a:buNone/>
            </a:pPr>
            <a:r>
              <a:rPr lang="fr-FR" altLang="fr-FR" sz="1000" i="1" dirty="0"/>
              <a:t>LBPC 6 _ Protocole </a:t>
            </a:r>
            <a:r>
              <a:rPr lang="fr-FR" altLang="fr-FR" sz="1000" i="1" dirty="0" err="1"/>
              <a:t>Narkoflu</a:t>
            </a:r>
            <a:r>
              <a:rPr lang="fr-FR" altLang="fr-FR" sz="1000" i="1" dirty="0"/>
              <a:t> (co-responsable Pr Yves DAUVILLIERS)</a:t>
            </a:r>
          </a:p>
          <a:p>
            <a:pPr eaLnBrk="1" hangingPunct="1">
              <a:spcBef>
                <a:spcPct val="0"/>
              </a:spcBef>
              <a:buFontTx/>
              <a:buNone/>
            </a:pPr>
            <a:r>
              <a:rPr lang="fr-FR" altLang="fr-FR" sz="1000" i="1" dirty="0"/>
              <a:t>LBPC 7  _ DB Sage</a:t>
            </a:r>
          </a:p>
          <a:p>
            <a:pPr eaLnBrk="1" hangingPunct="1">
              <a:spcBef>
                <a:spcPct val="0"/>
              </a:spcBef>
              <a:buFontTx/>
              <a:buNone/>
            </a:pPr>
            <a:r>
              <a:rPr lang="fr-FR" altLang="fr-FR" sz="1000" i="1" dirty="0"/>
              <a:t>LBPC 8 _ Balthazar</a:t>
            </a:r>
          </a:p>
          <a:p>
            <a:pPr eaLnBrk="1" hangingPunct="1">
              <a:spcBef>
                <a:spcPct val="0"/>
              </a:spcBef>
              <a:buFontTx/>
              <a:buNone/>
            </a:pPr>
            <a:r>
              <a:rPr lang="fr-FR" altLang="fr-FR" sz="1000" i="1" dirty="0"/>
              <a:t>LBPC 9 _ </a:t>
            </a:r>
            <a:r>
              <a:rPr lang="fr-FR" altLang="fr-FR" sz="1000" i="1" dirty="0" err="1"/>
              <a:t>Hepcidane</a:t>
            </a:r>
            <a:endParaRPr lang="fr-FR" altLang="fr-FR" sz="1000" i="1" dirty="0"/>
          </a:p>
          <a:p>
            <a:pPr eaLnBrk="1" hangingPunct="1">
              <a:spcBef>
                <a:spcPct val="0"/>
              </a:spcBef>
              <a:buFontTx/>
              <a:buNone/>
            </a:pPr>
            <a:r>
              <a:rPr lang="fr-FR" altLang="fr-FR" sz="1000" i="1" dirty="0"/>
              <a:t>LBPC 10 _ LCR </a:t>
            </a:r>
            <a:r>
              <a:rPr lang="fr-FR" altLang="fr-FR" sz="1000" i="1" dirty="0" err="1"/>
              <a:t>Diag</a:t>
            </a:r>
            <a:endParaRPr lang="fr-FR" altLang="fr-FR" sz="1000" i="1" dirty="0"/>
          </a:p>
          <a:p>
            <a:pPr eaLnBrk="1" hangingPunct="1">
              <a:spcBef>
                <a:spcPct val="0"/>
              </a:spcBef>
              <a:buFontTx/>
              <a:buNone/>
            </a:pPr>
            <a:r>
              <a:rPr lang="fr-FR" altLang="fr-FR" sz="1000" i="1" dirty="0"/>
              <a:t>LBPC 11 _ </a:t>
            </a:r>
            <a:r>
              <a:rPr lang="fr-FR" altLang="fr-FR" sz="1000" i="1" dirty="0" err="1"/>
              <a:t>Méthodo</a:t>
            </a:r>
            <a:r>
              <a:rPr lang="fr-FR" altLang="fr-FR" sz="1000" i="1" dirty="0"/>
              <a:t> St Eloi</a:t>
            </a:r>
          </a:p>
          <a:p>
            <a:pPr eaLnBrk="1" hangingPunct="1">
              <a:spcBef>
                <a:spcPct val="0"/>
              </a:spcBef>
              <a:buFontTx/>
              <a:buNone/>
            </a:pPr>
            <a:r>
              <a:rPr lang="fr-FR" altLang="fr-FR" sz="1000" i="1" dirty="0"/>
              <a:t>LBPC 12 _ protocole PPC</a:t>
            </a:r>
            <a:endParaRPr lang="fr-FR" altLang="fr-FR" sz="1000" i="1" dirty="0">
              <a:solidFill>
                <a:srgbClr val="FF0000"/>
              </a:solidFill>
            </a:endParaRPr>
          </a:p>
        </p:txBody>
      </p:sp>
      <p:sp>
        <p:nvSpPr>
          <p:cNvPr id="10251" name="Rectangle 33"/>
          <p:cNvSpPr>
            <a:spLocks noChangeArrowheads="1"/>
          </p:cNvSpPr>
          <p:nvPr/>
        </p:nvSpPr>
        <p:spPr bwMode="auto">
          <a:xfrm>
            <a:off x="2544792" y="5385187"/>
            <a:ext cx="6334196" cy="1001436"/>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fr-FR" altLang="fr-FR" sz="1800"/>
          </a:p>
        </p:txBody>
      </p:sp>
      <p:sp>
        <p:nvSpPr>
          <p:cNvPr id="10252" name="Rectangle 34"/>
          <p:cNvSpPr>
            <a:spLocks noChangeArrowheads="1"/>
          </p:cNvSpPr>
          <p:nvPr/>
        </p:nvSpPr>
        <p:spPr bwMode="auto">
          <a:xfrm>
            <a:off x="7152615" y="5779697"/>
            <a:ext cx="1619115" cy="520631"/>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t>Sylvain LEHMANN</a:t>
            </a:r>
          </a:p>
          <a:p>
            <a:pPr algn="ctr" eaLnBrk="1" hangingPunct="1">
              <a:spcBef>
                <a:spcPct val="0"/>
              </a:spcBef>
              <a:buNone/>
            </a:pPr>
            <a:r>
              <a:rPr lang="fr-FR" altLang="fr-FR" sz="1000" b="1" dirty="0"/>
              <a:t>Laurent TIERS</a:t>
            </a:r>
          </a:p>
          <a:p>
            <a:pPr algn="ctr" eaLnBrk="1" hangingPunct="1">
              <a:spcBef>
                <a:spcPct val="0"/>
              </a:spcBef>
              <a:buFontTx/>
              <a:buNone/>
            </a:pPr>
            <a:r>
              <a:rPr lang="fr-FR" altLang="fr-FR" sz="1000" i="1" dirty="0"/>
              <a:t>Responsable qualité</a:t>
            </a:r>
          </a:p>
        </p:txBody>
      </p:sp>
      <p:sp>
        <p:nvSpPr>
          <p:cNvPr id="10253" name="Rectangle 35"/>
          <p:cNvSpPr>
            <a:spLocks noChangeArrowheads="1"/>
          </p:cNvSpPr>
          <p:nvPr/>
        </p:nvSpPr>
        <p:spPr bwMode="auto">
          <a:xfrm>
            <a:off x="2629144" y="5779698"/>
            <a:ext cx="2324667" cy="52063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sz="1000" b="1" dirty="0"/>
              <a:t>Anne RIOM</a:t>
            </a:r>
          </a:p>
          <a:p>
            <a:pPr algn="ctr" eaLnBrk="1" hangingPunct="1">
              <a:spcBef>
                <a:spcPct val="0"/>
              </a:spcBef>
              <a:buFontTx/>
              <a:buNone/>
            </a:pPr>
            <a:r>
              <a:rPr lang="fr-FR" altLang="fr-FR" sz="1000" b="1" i="1" dirty="0"/>
              <a:t>Laurent TIERS</a:t>
            </a:r>
          </a:p>
          <a:p>
            <a:pPr algn="ctr" eaLnBrk="1" hangingPunct="1">
              <a:spcBef>
                <a:spcPct val="0"/>
              </a:spcBef>
              <a:buFontTx/>
              <a:buNone/>
            </a:pPr>
            <a:r>
              <a:rPr lang="fr-FR" altLang="fr-FR" sz="1000" i="1" dirty="0"/>
              <a:t>Responsable gestion documentaire</a:t>
            </a:r>
          </a:p>
        </p:txBody>
      </p:sp>
      <p:sp>
        <p:nvSpPr>
          <p:cNvPr id="10254" name="Rectangle 36"/>
          <p:cNvSpPr>
            <a:spLocks noChangeArrowheads="1"/>
          </p:cNvSpPr>
          <p:nvPr/>
        </p:nvSpPr>
        <p:spPr bwMode="auto">
          <a:xfrm>
            <a:off x="5033414" y="5779698"/>
            <a:ext cx="2039598" cy="52063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t>Sylvain LEHMANN</a:t>
            </a:r>
          </a:p>
          <a:p>
            <a:pPr algn="ctr" eaLnBrk="1" hangingPunct="1">
              <a:spcBef>
                <a:spcPct val="0"/>
              </a:spcBef>
              <a:buNone/>
            </a:pPr>
            <a:r>
              <a:rPr lang="fr-FR" altLang="fr-FR" sz="1000" b="1" dirty="0"/>
              <a:t>Pierre ALLARY-NAUTON</a:t>
            </a:r>
          </a:p>
          <a:p>
            <a:pPr algn="ctr" eaLnBrk="1" hangingPunct="1">
              <a:spcBef>
                <a:spcPct val="0"/>
              </a:spcBef>
              <a:buFontTx/>
              <a:buNone/>
            </a:pPr>
            <a:r>
              <a:rPr lang="fr-FR" altLang="fr-FR" sz="1000" i="1" dirty="0"/>
              <a:t>Responsables informatique</a:t>
            </a:r>
          </a:p>
        </p:txBody>
      </p:sp>
      <p:sp>
        <p:nvSpPr>
          <p:cNvPr id="10255" name="Text Box 37"/>
          <p:cNvSpPr txBox="1">
            <a:spLocks noChangeArrowheads="1"/>
          </p:cNvSpPr>
          <p:nvPr/>
        </p:nvSpPr>
        <p:spPr bwMode="auto">
          <a:xfrm>
            <a:off x="3791477" y="5428553"/>
            <a:ext cx="407028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400" dirty="0"/>
              <a:t>Personnel laboratoire de Protéomique clinique</a:t>
            </a:r>
          </a:p>
        </p:txBody>
      </p:sp>
      <p:sp>
        <p:nvSpPr>
          <p:cNvPr id="10256" name="Rectangle 39"/>
          <p:cNvSpPr>
            <a:spLocks noChangeArrowheads="1"/>
          </p:cNvSpPr>
          <p:nvPr/>
        </p:nvSpPr>
        <p:spPr bwMode="auto">
          <a:xfrm>
            <a:off x="319995" y="2232817"/>
            <a:ext cx="2519362" cy="890589"/>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t>Laurent TIERS</a:t>
            </a:r>
          </a:p>
          <a:p>
            <a:pPr algn="ctr" eaLnBrk="1" hangingPunct="1">
              <a:spcBef>
                <a:spcPct val="0"/>
              </a:spcBef>
              <a:buNone/>
            </a:pPr>
            <a:r>
              <a:rPr lang="fr-FR" altLang="fr-FR" sz="1000" i="1" dirty="0"/>
              <a:t>Responsable Opérationnel</a:t>
            </a:r>
          </a:p>
          <a:p>
            <a:pPr algn="ctr" eaLnBrk="1" hangingPunct="1">
              <a:spcBef>
                <a:spcPct val="0"/>
              </a:spcBef>
              <a:buNone/>
            </a:pPr>
            <a:endParaRPr lang="fr-FR" altLang="fr-FR" sz="1000" i="1" dirty="0"/>
          </a:p>
          <a:p>
            <a:pPr algn="ctr" eaLnBrk="1" hangingPunct="1">
              <a:spcBef>
                <a:spcPct val="0"/>
              </a:spcBef>
              <a:buNone/>
            </a:pPr>
            <a:r>
              <a:rPr lang="fr-FR" altLang="fr-FR" sz="1000" b="1" dirty="0"/>
              <a:t>Sylvain LEHMANN</a:t>
            </a:r>
          </a:p>
          <a:p>
            <a:pPr algn="ctr" eaLnBrk="1" hangingPunct="1">
              <a:spcBef>
                <a:spcPct val="0"/>
              </a:spcBef>
              <a:buFontTx/>
              <a:buNone/>
            </a:pPr>
            <a:r>
              <a:rPr lang="fr-FR" altLang="fr-FR" sz="1000" i="1" dirty="0"/>
              <a:t>Suppléant</a:t>
            </a:r>
          </a:p>
        </p:txBody>
      </p:sp>
      <p:sp>
        <p:nvSpPr>
          <p:cNvPr id="10257" name="Rectangle 40"/>
          <p:cNvSpPr>
            <a:spLocks noChangeArrowheads="1"/>
          </p:cNvSpPr>
          <p:nvPr/>
        </p:nvSpPr>
        <p:spPr bwMode="auto">
          <a:xfrm>
            <a:off x="327024" y="3359778"/>
            <a:ext cx="2519362" cy="1374829"/>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None/>
            </a:pPr>
            <a:r>
              <a:rPr lang="fr-FR" altLang="fr-FR" sz="1000" b="1" dirty="0"/>
              <a:t>Pierre ALLARY-NAUTON</a:t>
            </a:r>
          </a:p>
          <a:p>
            <a:pPr algn="ctr" eaLnBrk="1" hangingPunct="1">
              <a:spcBef>
                <a:spcPct val="0"/>
              </a:spcBef>
              <a:buNone/>
            </a:pPr>
            <a:r>
              <a:rPr lang="fr-FR" altLang="fr-FR" sz="1000" b="1" dirty="0"/>
              <a:t>Rachelle CLAIN</a:t>
            </a:r>
          </a:p>
          <a:p>
            <a:pPr algn="ctr" eaLnBrk="1" hangingPunct="1">
              <a:spcBef>
                <a:spcPct val="0"/>
              </a:spcBef>
              <a:buNone/>
            </a:pPr>
            <a:r>
              <a:rPr lang="fr-FR" altLang="fr-FR" sz="1000" b="1" dirty="0"/>
              <a:t>Roxanne JULIEN</a:t>
            </a:r>
          </a:p>
          <a:p>
            <a:pPr algn="ctr" eaLnBrk="1" hangingPunct="1">
              <a:spcBef>
                <a:spcPct val="0"/>
              </a:spcBef>
              <a:buFontTx/>
              <a:buNone/>
            </a:pPr>
            <a:r>
              <a:rPr lang="fr-FR" altLang="fr-FR" sz="1000" b="1" dirty="0"/>
              <a:t>Nelly SCHMITT</a:t>
            </a:r>
          </a:p>
          <a:p>
            <a:pPr algn="ctr" eaLnBrk="1" hangingPunct="1">
              <a:spcBef>
                <a:spcPct val="0"/>
              </a:spcBef>
              <a:buNone/>
            </a:pPr>
            <a:r>
              <a:rPr lang="fr-FR" altLang="fr-FR" sz="1000" i="1" dirty="0"/>
              <a:t>Personnel polyvalent</a:t>
            </a:r>
          </a:p>
          <a:p>
            <a:pPr algn="ctr" eaLnBrk="1" hangingPunct="1">
              <a:spcBef>
                <a:spcPct val="0"/>
              </a:spcBef>
              <a:buFontTx/>
              <a:buNone/>
            </a:pPr>
            <a:endParaRPr lang="fr-FR" altLang="fr-FR" sz="900" i="1" dirty="0"/>
          </a:p>
          <a:p>
            <a:pPr algn="ctr" eaLnBrk="1" hangingPunct="1">
              <a:spcBef>
                <a:spcPct val="0"/>
              </a:spcBef>
              <a:buFontTx/>
              <a:buNone/>
            </a:pPr>
            <a:r>
              <a:rPr lang="fr-FR" sz="1000" b="1" dirty="0"/>
              <a:t>Anne RIOM</a:t>
            </a:r>
            <a:endParaRPr lang="fr-FR" altLang="fr-FR" sz="1000" b="1" dirty="0"/>
          </a:p>
          <a:p>
            <a:pPr algn="ctr" eaLnBrk="1" hangingPunct="1">
              <a:spcBef>
                <a:spcPct val="0"/>
              </a:spcBef>
              <a:buFontTx/>
              <a:buNone/>
            </a:pPr>
            <a:r>
              <a:rPr lang="fr-FR" altLang="fr-FR" sz="900" i="1" dirty="0"/>
              <a:t>Adjointe administrative</a:t>
            </a:r>
          </a:p>
        </p:txBody>
      </p:sp>
      <p:cxnSp>
        <p:nvCxnSpPr>
          <p:cNvPr id="10262" name="AutoShape 45"/>
          <p:cNvCxnSpPr>
            <a:cxnSpLocks noChangeShapeType="1"/>
            <a:stCxn id="30" idx="2"/>
            <a:endCxn id="10256" idx="0"/>
          </p:cNvCxnSpPr>
          <p:nvPr/>
        </p:nvCxnSpPr>
        <p:spPr bwMode="auto">
          <a:xfrm>
            <a:off x="1579224" y="2039939"/>
            <a:ext cx="452" cy="192878"/>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263" name="AutoShape 46"/>
          <p:cNvCxnSpPr>
            <a:cxnSpLocks noChangeShapeType="1"/>
            <a:stCxn id="10256" idx="2"/>
            <a:endCxn id="10257" idx="0"/>
          </p:cNvCxnSpPr>
          <p:nvPr/>
        </p:nvCxnSpPr>
        <p:spPr bwMode="auto">
          <a:xfrm>
            <a:off x="1579676" y="3123406"/>
            <a:ext cx="7029" cy="236372"/>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264" name="Rectangle 4"/>
          <p:cNvSpPr>
            <a:spLocks noChangeArrowheads="1"/>
          </p:cNvSpPr>
          <p:nvPr/>
        </p:nvSpPr>
        <p:spPr bwMode="auto">
          <a:xfrm>
            <a:off x="363538" y="304800"/>
            <a:ext cx="4338637" cy="339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600" b="1"/>
              <a:t>Organigramme fonctionnel par thématique</a:t>
            </a:r>
          </a:p>
        </p:txBody>
      </p:sp>
      <p:sp>
        <p:nvSpPr>
          <p:cNvPr id="30" name="Rectangle 40"/>
          <p:cNvSpPr>
            <a:spLocks noChangeArrowheads="1"/>
          </p:cNvSpPr>
          <p:nvPr/>
        </p:nvSpPr>
        <p:spPr bwMode="auto">
          <a:xfrm>
            <a:off x="787855" y="1535114"/>
            <a:ext cx="1582737"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t>Sylvain LEHMANN</a:t>
            </a:r>
          </a:p>
          <a:p>
            <a:pPr algn="ctr" eaLnBrk="1" hangingPunct="1">
              <a:spcBef>
                <a:spcPct val="0"/>
              </a:spcBef>
              <a:buFontTx/>
              <a:buNone/>
            </a:pPr>
            <a:r>
              <a:rPr lang="fr-FR" altLang="fr-FR" sz="900" i="1" dirty="0"/>
              <a:t>Responsable des collections</a:t>
            </a:r>
          </a:p>
        </p:txBody>
      </p:sp>
      <p:cxnSp>
        <p:nvCxnSpPr>
          <p:cNvPr id="37" name="AutoShape 45"/>
          <p:cNvCxnSpPr>
            <a:cxnSpLocks noChangeShapeType="1"/>
            <a:stCxn id="30" idx="3"/>
            <a:endCxn id="10250" idx="1"/>
          </p:cNvCxnSpPr>
          <p:nvPr/>
        </p:nvCxnSpPr>
        <p:spPr bwMode="auto">
          <a:xfrm>
            <a:off x="2370592" y="1787527"/>
            <a:ext cx="1252652" cy="1161147"/>
          </a:xfrm>
          <a:prstGeom prst="bentConnector3">
            <a:avLst>
              <a:gd name="adj1" fmla="val 50000"/>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 name="ZoneTexte 26"/>
          <p:cNvSpPr txBox="1"/>
          <p:nvPr/>
        </p:nvSpPr>
        <p:spPr>
          <a:xfrm>
            <a:off x="6283234" y="6426926"/>
            <a:ext cx="2495006" cy="307777"/>
          </a:xfrm>
          <a:prstGeom prst="rect">
            <a:avLst/>
          </a:prstGeom>
          <a:noFill/>
        </p:spPr>
        <p:txBody>
          <a:bodyPr wrap="square" rtlCol="0">
            <a:spAutoFit/>
          </a:bodyPr>
          <a:lstStyle/>
          <a:p>
            <a:pPr algn="r"/>
            <a:r>
              <a:rPr lang="fr-FR" sz="1400" b="1" dirty="0"/>
              <a:t>RB-7-IN-002 version 8</a:t>
            </a:r>
          </a:p>
        </p:txBody>
      </p:sp>
      <p:pic>
        <p:nvPicPr>
          <p:cNvPr id="2" name="Image 1" descr="lOGO CRB - titre orange validé">
            <a:extLst>
              <a:ext uri="{FF2B5EF4-FFF2-40B4-BE49-F238E27FC236}">
                <a16:creationId xmlns:a16="http://schemas.microsoft.com/office/drawing/2014/main" id="{AB4BEDA9-986F-D34E-CDFB-486722D813C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15" y="6299200"/>
            <a:ext cx="603437" cy="529431"/>
          </a:xfrm>
          <a:prstGeom prst="rect">
            <a:avLst/>
          </a:prstGeom>
          <a:noFill/>
          <a:ln>
            <a:noFill/>
          </a:ln>
        </p:spPr>
      </p:pic>
    </p:spTree>
    <p:extLst>
      <p:ext uri="{BB962C8B-B14F-4D97-AF65-F5344CB8AC3E}">
        <p14:creationId xmlns:p14="http://schemas.microsoft.com/office/powerpoint/2010/main" val="41072070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00" name="Rectangle 4"/>
          <p:cNvSpPr>
            <a:spLocks noChangeArrowheads="1"/>
          </p:cNvSpPr>
          <p:nvPr/>
        </p:nvSpPr>
        <p:spPr bwMode="auto">
          <a:xfrm>
            <a:off x="363538" y="304800"/>
            <a:ext cx="4338637" cy="339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600" b="1">
                <a:solidFill>
                  <a:srgbClr val="000000"/>
                </a:solidFill>
              </a:rPr>
              <a:t>Organigramme fonctionnel par thématique</a:t>
            </a:r>
          </a:p>
        </p:txBody>
      </p:sp>
      <p:sp>
        <p:nvSpPr>
          <p:cNvPr id="21" name="Rectangle 31"/>
          <p:cNvSpPr>
            <a:spLocks noChangeArrowheads="1"/>
          </p:cNvSpPr>
          <p:nvPr/>
        </p:nvSpPr>
        <p:spPr bwMode="auto">
          <a:xfrm>
            <a:off x="690112" y="5148567"/>
            <a:ext cx="8117457" cy="1155041"/>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endParaRPr lang="fr-FR" altLang="fr-FR" sz="1800">
              <a:solidFill>
                <a:srgbClr val="000000"/>
              </a:solidFill>
            </a:endParaRPr>
          </a:p>
        </p:txBody>
      </p:sp>
      <p:sp>
        <p:nvSpPr>
          <p:cNvPr id="22" name="Rectangle 7"/>
          <p:cNvSpPr>
            <a:spLocks noChangeArrowheads="1"/>
          </p:cNvSpPr>
          <p:nvPr/>
        </p:nvSpPr>
        <p:spPr bwMode="auto">
          <a:xfrm>
            <a:off x="546100" y="995021"/>
            <a:ext cx="2484438" cy="461665"/>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fr-FR" altLang="fr-FR" sz="1200" dirty="0">
                <a:solidFill>
                  <a:srgbClr val="000000"/>
                </a:solidFill>
              </a:rPr>
              <a:t>NéphroTransplanThèque</a:t>
            </a:r>
          </a:p>
          <a:p>
            <a:pPr algn="ctr" eaLnBrk="1" fontAlgn="base" hangingPunct="1">
              <a:spcBef>
                <a:spcPct val="0"/>
              </a:spcBef>
              <a:spcAft>
                <a:spcPct val="0"/>
              </a:spcAft>
              <a:buFontTx/>
              <a:buNone/>
            </a:pPr>
            <a:r>
              <a:rPr lang="fr-FR" altLang="fr-FR" sz="1200" dirty="0">
                <a:solidFill>
                  <a:srgbClr val="000000"/>
                </a:solidFill>
              </a:rPr>
              <a:t>(</a:t>
            </a:r>
            <a:r>
              <a:rPr lang="fr-FR" altLang="fr-FR" sz="1200" i="1" dirty="0" err="1">
                <a:solidFill>
                  <a:srgbClr val="000000"/>
                </a:solidFill>
              </a:rPr>
              <a:t>Lapeyronie</a:t>
            </a:r>
            <a:r>
              <a:rPr lang="fr-FR" altLang="fr-FR" sz="1200" dirty="0">
                <a:solidFill>
                  <a:srgbClr val="000000"/>
                </a:solidFill>
              </a:rPr>
              <a:t>)</a:t>
            </a:r>
          </a:p>
        </p:txBody>
      </p:sp>
      <p:sp>
        <p:nvSpPr>
          <p:cNvPr id="23" name="Rectangle 8"/>
          <p:cNvSpPr>
            <a:spLocks noChangeArrowheads="1"/>
          </p:cNvSpPr>
          <p:nvPr/>
        </p:nvSpPr>
        <p:spPr bwMode="auto">
          <a:xfrm>
            <a:off x="546100" y="1605739"/>
            <a:ext cx="1584325" cy="70579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fr-FR" altLang="fr-FR" sz="1000" b="1" dirty="0">
                <a:solidFill>
                  <a:srgbClr val="000000"/>
                </a:solidFill>
              </a:rPr>
              <a:t>Pr </a:t>
            </a:r>
            <a:r>
              <a:rPr lang="fr-FR" altLang="fr-FR" sz="1000" b="1" dirty="0" err="1">
                <a:solidFill>
                  <a:srgbClr val="000000"/>
                </a:solidFill>
              </a:rPr>
              <a:t>Moglie</a:t>
            </a:r>
            <a:r>
              <a:rPr lang="fr-FR" altLang="fr-FR" sz="1000" b="1" dirty="0">
                <a:solidFill>
                  <a:srgbClr val="000000"/>
                </a:solidFill>
              </a:rPr>
              <a:t> LE QUINTREC</a:t>
            </a:r>
          </a:p>
          <a:p>
            <a:pPr algn="ctr" eaLnBrk="1" fontAlgn="base" hangingPunct="1">
              <a:spcBef>
                <a:spcPct val="0"/>
              </a:spcBef>
              <a:spcAft>
                <a:spcPct val="0"/>
              </a:spcAft>
              <a:buFontTx/>
              <a:buNone/>
            </a:pPr>
            <a:r>
              <a:rPr lang="fr-FR" altLang="fr-FR" sz="1000" i="1" dirty="0">
                <a:solidFill>
                  <a:srgbClr val="000000"/>
                </a:solidFill>
              </a:rPr>
              <a:t>Responsable scientifique </a:t>
            </a:r>
            <a:br>
              <a:rPr lang="fr-FR" altLang="fr-FR" sz="1000" i="1" dirty="0">
                <a:solidFill>
                  <a:srgbClr val="000000"/>
                </a:solidFill>
              </a:rPr>
            </a:br>
            <a:r>
              <a:rPr lang="fr-FR" altLang="fr-FR" sz="1000" i="1" dirty="0">
                <a:solidFill>
                  <a:srgbClr val="000000"/>
                </a:solidFill>
              </a:rPr>
              <a:t>des collections</a:t>
            </a:r>
          </a:p>
        </p:txBody>
      </p:sp>
      <p:sp>
        <p:nvSpPr>
          <p:cNvPr id="25" name="Rectangle 10"/>
          <p:cNvSpPr>
            <a:spLocks noChangeArrowheads="1"/>
          </p:cNvSpPr>
          <p:nvPr/>
        </p:nvSpPr>
        <p:spPr bwMode="auto">
          <a:xfrm>
            <a:off x="546100" y="4546270"/>
            <a:ext cx="3234163" cy="52655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defRPr/>
            </a:pPr>
            <a:endParaRPr lang="fr-FR" altLang="fr-FR" sz="1000" b="1" dirty="0">
              <a:solidFill>
                <a:srgbClr val="000000"/>
              </a:solidFill>
            </a:endParaRPr>
          </a:p>
          <a:p>
            <a:pPr algn="ctr" eaLnBrk="1" fontAlgn="base" hangingPunct="1">
              <a:spcBef>
                <a:spcPct val="0"/>
              </a:spcBef>
              <a:spcAft>
                <a:spcPct val="0"/>
              </a:spcAft>
              <a:buFontTx/>
              <a:buNone/>
              <a:defRPr/>
            </a:pPr>
            <a:r>
              <a:rPr lang="fr-FR" altLang="fr-FR" sz="1000" b="1" dirty="0">
                <a:solidFill>
                  <a:srgbClr val="000000"/>
                </a:solidFill>
              </a:rPr>
              <a:t>Etudiants Stagiaires Recherche Clinique </a:t>
            </a:r>
          </a:p>
          <a:p>
            <a:pPr algn="ctr" eaLnBrk="1" fontAlgn="base" hangingPunct="1">
              <a:spcBef>
                <a:spcPct val="0"/>
              </a:spcBef>
              <a:spcAft>
                <a:spcPct val="0"/>
              </a:spcAft>
              <a:buFontTx/>
              <a:buNone/>
              <a:defRPr/>
            </a:pPr>
            <a:r>
              <a:rPr lang="fr-FR" altLang="fr-FR" sz="1000" dirty="0">
                <a:solidFill>
                  <a:srgbClr val="000000"/>
                </a:solidFill>
              </a:rPr>
              <a:t>MASTER I &amp; II</a:t>
            </a:r>
          </a:p>
          <a:p>
            <a:pPr algn="ctr" eaLnBrk="1" fontAlgn="base" hangingPunct="1">
              <a:spcBef>
                <a:spcPct val="0"/>
              </a:spcBef>
              <a:spcAft>
                <a:spcPct val="0"/>
              </a:spcAft>
              <a:buFontTx/>
              <a:buNone/>
              <a:defRPr/>
            </a:pPr>
            <a:r>
              <a:rPr lang="fr-FR" altLang="fr-FR" sz="900" i="1" dirty="0">
                <a:solidFill>
                  <a:srgbClr val="000000"/>
                </a:solidFill>
              </a:rPr>
              <a:t>Assistants </a:t>
            </a:r>
            <a:r>
              <a:rPr lang="fr-FR" altLang="fr-FR" sz="900" i="1" dirty="0" err="1">
                <a:solidFill>
                  <a:srgbClr val="000000"/>
                </a:solidFill>
              </a:rPr>
              <a:t>techniquage</a:t>
            </a:r>
            <a:r>
              <a:rPr lang="fr-FR" altLang="fr-FR" sz="900" i="1" dirty="0">
                <a:solidFill>
                  <a:srgbClr val="000000"/>
                </a:solidFill>
              </a:rPr>
              <a:t> échantillons</a:t>
            </a:r>
          </a:p>
          <a:p>
            <a:pPr algn="ctr" eaLnBrk="1" fontAlgn="base" hangingPunct="1">
              <a:spcBef>
                <a:spcPct val="0"/>
              </a:spcBef>
              <a:spcAft>
                <a:spcPct val="0"/>
              </a:spcAft>
              <a:buFontTx/>
              <a:buNone/>
              <a:defRPr/>
            </a:pPr>
            <a:endParaRPr lang="fr-FR" altLang="fr-FR" sz="900" i="1" dirty="0">
              <a:solidFill>
                <a:srgbClr val="000000"/>
              </a:solidFill>
            </a:endParaRPr>
          </a:p>
        </p:txBody>
      </p:sp>
      <p:cxnSp>
        <p:nvCxnSpPr>
          <p:cNvPr id="26" name="AutoShape 14"/>
          <p:cNvCxnSpPr>
            <a:cxnSpLocks noChangeShapeType="1"/>
            <a:stCxn id="23" idx="2"/>
            <a:endCxn id="31" idx="0"/>
          </p:cNvCxnSpPr>
          <p:nvPr/>
        </p:nvCxnSpPr>
        <p:spPr bwMode="auto">
          <a:xfrm flipH="1">
            <a:off x="1338262" y="2311532"/>
            <a:ext cx="1" cy="527368"/>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9" name="Rectangle 25"/>
          <p:cNvSpPr>
            <a:spLocks noChangeArrowheads="1"/>
          </p:cNvSpPr>
          <p:nvPr/>
        </p:nvSpPr>
        <p:spPr bwMode="auto">
          <a:xfrm>
            <a:off x="4054676" y="1697514"/>
            <a:ext cx="4752894" cy="1121761"/>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None/>
            </a:pPr>
            <a:r>
              <a:rPr lang="fr-FR" altLang="fr-FR" sz="1000" b="1" dirty="0">
                <a:solidFill>
                  <a:srgbClr val="000000"/>
                </a:solidFill>
              </a:rPr>
              <a:t>Pr </a:t>
            </a:r>
            <a:r>
              <a:rPr lang="fr-FR" altLang="fr-FR" sz="1000" b="1" dirty="0" err="1">
                <a:solidFill>
                  <a:srgbClr val="000000"/>
                </a:solidFill>
              </a:rPr>
              <a:t>Moglie</a:t>
            </a:r>
            <a:r>
              <a:rPr lang="fr-FR" altLang="fr-FR" sz="1000" b="1" dirty="0">
                <a:solidFill>
                  <a:srgbClr val="000000"/>
                </a:solidFill>
              </a:rPr>
              <a:t> LE QUINTREC / </a:t>
            </a:r>
            <a:r>
              <a:rPr lang="fr-FR" altLang="fr-FR" sz="1000" b="1" kern="0" dirty="0">
                <a:solidFill>
                  <a:srgbClr val="000000"/>
                </a:solidFill>
              </a:rPr>
              <a:t>Dr Jean-Emmanuel SERRE</a:t>
            </a:r>
            <a:endParaRPr lang="fr-FR" altLang="fr-FR" sz="1000" b="1" dirty="0">
              <a:solidFill>
                <a:srgbClr val="000000"/>
              </a:solidFill>
            </a:endParaRPr>
          </a:p>
          <a:p>
            <a:pPr eaLnBrk="1" hangingPunct="1">
              <a:spcBef>
                <a:spcPct val="0"/>
              </a:spcBef>
              <a:buNone/>
            </a:pPr>
            <a:r>
              <a:rPr lang="fr-FR" altLang="fr-FR" sz="1000" i="1" dirty="0">
                <a:solidFill>
                  <a:srgbClr val="000000"/>
                </a:solidFill>
              </a:rPr>
              <a:t>Responsables scientifiques des </a:t>
            </a:r>
            <a:r>
              <a:rPr lang="fr-FR" altLang="fr-FR" sz="1000" i="1" dirty="0"/>
              <a:t>collections</a:t>
            </a:r>
          </a:p>
          <a:p>
            <a:pPr eaLnBrk="1" hangingPunct="1">
              <a:spcBef>
                <a:spcPct val="0"/>
              </a:spcBef>
              <a:buNone/>
            </a:pPr>
            <a:r>
              <a:rPr lang="fr-FR" altLang="fr-FR" sz="1000" i="1" dirty="0" err="1">
                <a:solidFill>
                  <a:schemeClr val="accent4"/>
                </a:solidFill>
              </a:rPr>
              <a:t>Néphrotransplanthèque</a:t>
            </a:r>
            <a:r>
              <a:rPr lang="fr-FR" altLang="fr-FR" sz="1000" i="1" dirty="0">
                <a:solidFill>
                  <a:schemeClr val="accent4"/>
                </a:solidFill>
              </a:rPr>
              <a:t> 1 – MICROMARK</a:t>
            </a:r>
          </a:p>
          <a:p>
            <a:pPr eaLnBrk="1" hangingPunct="1">
              <a:spcBef>
                <a:spcPct val="0"/>
              </a:spcBef>
              <a:buNone/>
            </a:pPr>
            <a:r>
              <a:rPr lang="fr-FR" altLang="fr-FR" sz="1000" i="1" dirty="0" err="1">
                <a:solidFill>
                  <a:schemeClr val="accent4"/>
                </a:solidFill>
              </a:rPr>
              <a:t>Néphrotransplanthèque</a:t>
            </a:r>
            <a:r>
              <a:rPr lang="fr-FR" altLang="fr-FR" sz="1000" i="1" dirty="0">
                <a:solidFill>
                  <a:schemeClr val="accent4"/>
                </a:solidFill>
              </a:rPr>
              <a:t> 2 – DEFYT (maladie de Fabry)</a:t>
            </a:r>
          </a:p>
          <a:p>
            <a:pPr eaLnBrk="1" hangingPunct="1">
              <a:spcBef>
                <a:spcPct val="0"/>
              </a:spcBef>
              <a:buNone/>
            </a:pPr>
            <a:r>
              <a:rPr lang="fr-FR" altLang="fr-FR" sz="1000" i="1" dirty="0" err="1">
                <a:solidFill>
                  <a:schemeClr val="accent4"/>
                </a:solidFill>
              </a:rPr>
              <a:t>Néphrotransplanthèque</a:t>
            </a:r>
            <a:r>
              <a:rPr lang="fr-FR" altLang="fr-FR" sz="1000" i="1" dirty="0">
                <a:solidFill>
                  <a:schemeClr val="accent4"/>
                </a:solidFill>
              </a:rPr>
              <a:t> 3 – </a:t>
            </a:r>
            <a:r>
              <a:rPr lang="fr-FR" altLang="fr-FR" sz="1000" i="1" dirty="0" err="1">
                <a:solidFill>
                  <a:schemeClr val="accent4"/>
                </a:solidFill>
              </a:rPr>
              <a:t>DSAthèque</a:t>
            </a:r>
            <a:r>
              <a:rPr lang="fr-FR" altLang="fr-FR" sz="1000" i="1" dirty="0">
                <a:solidFill>
                  <a:schemeClr val="accent4"/>
                </a:solidFill>
              </a:rPr>
              <a:t> (CORHUM)</a:t>
            </a:r>
          </a:p>
        </p:txBody>
      </p:sp>
      <p:sp>
        <p:nvSpPr>
          <p:cNvPr id="30" name="Rectangle 28"/>
          <p:cNvSpPr>
            <a:spLocks noChangeArrowheads="1"/>
          </p:cNvSpPr>
          <p:nvPr/>
        </p:nvSpPr>
        <p:spPr bwMode="auto">
          <a:xfrm>
            <a:off x="6409433" y="5529531"/>
            <a:ext cx="2268748" cy="68094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None/>
            </a:pPr>
            <a:r>
              <a:rPr lang="fr-FR" sz="1000" b="1" dirty="0"/>
              <a:t>Sylvie PHIPPAZ</a:t>
            </a:r>
          </a:p>
          <a:p>
            <a:pPr algn="ctr" eaLnBrk="1" fontAlgn="base" hangingPunct="1">
              <a:spcBef>
                <a:spcPct val="0"/>
              </a:spcBef>
              <a:spcAft>
                <a:spcPct val="0"/>
              </a:spcAft>
              <a:buFontTx/>
              <a:buNone/>
            </a:pPr>
            <a:r>
              <a:rPr lang="fr-FR" altLang="fr-FR" sz="900" i="1" dirty="0">
                <a:solidFill>
                  <a:srgbClr val="000000"/>
                </a:solidFill>
              </a:rPr>
              <a:t>Cadre Infirmier de l’Equipe Opérationnelle</a:t>
            </a:r>
          </a:p>
          <a:p>
            <a:pPr algn="ctr" eaLnBrk="1" fontAlgn="base" hangingPunct="1">
              <a:spcBef>
                <a:spcPct val="0"/>
              </a:spcBef>
              <a:spcAft>
                <a:spcPct val="0"/>
              </a:spcAft>
              <a:buFontTx/>
              <a:buNone/>
            </a:pPr>
            <a:r>
              <a:rPr lang="fr-FR" altLang="fr-FR" sz="900" i="1" dirty="0">
                <a:solidFill>
                  <a:srgbClr val="000000"/>
                </a:solidFill>
              </a:rPr>
              <a:t>d’Hygiène Hospitalière</a:t>
            </a:r>
          </a:p>
        </p:txBody>
      </p:sp>
      <p:cxnSp>
        <p:nvCxnSpPr>
          <p:cNvPr id="34" name="Connecteur droit avec flèche 33"/>
          <p:cNvCxnSpPr>
            <a:stCxn id="23" idx="3"/>
          </p:cNvCxnSpPr>
          <p:nvPr/>
        </p:nvCxnSpPr>
        <p:spPr>
          <a:xfrm>
            <a:off x="2130425" y="1958636"/>
            <a:ext cx="1924251" cy="130876"/>
          </a:xfrm>
          <a:prstGeom prst="bentConnector3">
            <a:avLst>
              <a:gd name="adj1" fmla="val 50000"/>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45" name="Text Box 33"/>
          <p:cNvSpPr txBox="1">
            <a:spLocks noChangeArrowheads="1"/>
          </p:cNvSpPr>
          <p:nvPr/>
        </p:nvSpPr>
        <p:spPr bwMode="auto">
          <a:xfrm>
            <a:off x="2532856" y="5160095"/>
            <a:ext cx="411490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400" dirty="0">
                <a:solidFill>
                  <a:srgbClr val="000000"/>
                </a:solidFill>
              </a:rPr>
              <a:t>Personnel Néphrologie &amp; Transplantation Rénale </a:t>
            </a:r>
          </a:p>
        </p:txBody>
      </p:sp>
      <p:grpSp>
        <p:nvGrpSpPr>
          <p:cNvPr id="13" name="Groupe 12"/>
          <p:cNvGrpSpPr/>
          <p:nvPr/>
        </p:nvGrpSpPr>
        <p:grpSpPr>
          <a:xfrm>
            <a:off x="836343" y="5529531"/>
            <a:ext cx="5154821" cy="688753"/>
            <a:chOff x="2639683" y="5529531"/>
            <a:chExt cx="3933645" cy="688753"/>
          </a:xfrm>
        </p:grpSpPr>
        <p:sp>
          <p:nvSpPr>
            <p:cNvPr id="28" name="Rectangle 24"/>
            <p:cNvSpPr>
              <a:spLocks noChangeArrowheads="1"/>
            </p:cNvSpPr>
            <p:nvPr/>
          </p:nvSpPr>
          <p:spPr bwMode="auto">
            <a:xfrm>
              <a:off x="2639683" y="5529531"/>
              <a:ext cx="3933645" cy="68875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fr-FR" altLang="fr-FR" sz="1050" b="1" dirty="0">
                  <a:solidFill>
                    <a:srgbClr val="000000"/>
                  </a:solidFill>
                </a:rPr>
                <a:t>Cadres de Santé</a:t>
              </a:r>
            </a:p>
            <a:p>
              <a:pPr algn="ctr" eaLnBrk="1" fontAlgn="base" hangingPunct="1">
                <a:spcBef>
                  <a:spcPct val="0"/>
                </a:spcBef>
                <a:spcAft>
                  <a:spcPct val="0"/>
                </a:spcAft>
                <a:buFontTx/>
                <a:buNone/>
              </a:pPr>
              <a:endParaRPr lang="fr-FR" altLang="fr-FR" sz="1050" b="1" dirty="0">
                <a:solidFill>
                  <a:srgbClr val="000000"/>
                </a:solidFill>
              </a:endParaRPr>
            </a:p>
            <a:p>
              <a:pPr algn="ctr" eaLnBrk="1" fontAlgn="base" hangingPunct="1">
                <a:spcBef>
                  <a:spcPct val="0"/>
                </a:spcBef>
                <a:spcAft>
                  <a:spcPct val="0"/>
                </a:spcAft>
                <a:buFontTx/>
                <a:buNone/>
              </a:pPr>
              <a:endParaRPr lang="fr-FR" altLang="fr-FR" sz="1050" b="1" dirty="0">
                <a:solidFill>
                  <a:srgbClr val="000000"/>
                </a:solidFill>
              </a:endParaRPr>
            </a:p>
          </p:txBody>
        </p:sp>
        <p:sp>
          <p:nvSpPr>
            <p:cNvPr id="12" name="ZoneTexte 11"/>
            <p:cNvSpPr txBox="1"/>
            <p:nvPr/>
          </p:nvSpPr>
          <p:spPr>
            <a:xfrm>
              <a:off x="2753048" y="5825918"/>
              <a:ext cx="922577" cy="384721"/>
            </a:xfrm>
            <a:prstGeom prst="rect">
              <a:avLst/>
            </a:prstGeom>
            <a:noFill/>
          </p:spPr>
          <p:txBody>
            <a:bodyPr wrap="none" rtlCol="0">
              <a:spAutoFit/>
            </a:bodyPr>
            <a:lstStyle/>
            <a:p>
              <a:pPr lvl="0" algn="ctr">
                <a:defRPr/>
              </a:pPr>
              <a:r>
                <a:rPr lang="fr-FR" altLang="fr-FR" sz="1000" b="1" kern="0" dirty="0">
                  <a:solidFill>
                    <a:srgbClr val="000000"/>
                  </a:solidFill>
                </a:rPr>
                <a:t>Marion GISBERT</a:t>
              </a:r>
            </a:p>
            <a:p>
              <a:pPr algn="ctr"/>
              <a:r>
                <a:rPr lang="fr-FR" altLang="fr-FR" sz="900" i="1" dirty="0">
                  <a:solidFill>
                    <a:srgbClr val="000000"/>
                  </a:solidFill>
                </a:rPr>
                <a:t>Soins Intensifs</a:t>
              </a:r>
              <a:endParaRPr lang="fr-FR" sz="1600" dirty="0"/>
            </a:p>
          </p:txBody>
        </p:sp>
        <p:sp>
          <p:nvSpPr>
            <p:cNvPr id="47" name="ZoneTexte 46"/>
            <p:cNvSpPr txBox="1"/>
            <p:nvPr/>
          </p:nvSpPr>
          <p:spPr>
            <a:xfrm>
              <a:off x="3980967" y="5825757"/>
              <a:ext cx="1114627" cy="384721"/>
            </a:xfrm>
            <a:prstGeom prst="rect">
              <a:avLst/>
            </a:prstGeom>
            <a:noFill/>
          </p:spPr>
          <p:txBody>
            <a:bodyPr wrap="none" rtlCol="0">
              <a:spAutoFit/>
            </a:bodyPr>
            <a:lstStyle/>
            <a:p>
              <a:pPr lvl="0" algn="ctr">
                <a:defRPr/>
              </a:pPr>
              <a:r>
                <a:rPr lang="fr-FR" altLang="fr-FR" sz="1000" b="1" kern="0" dirty="0">
                  <a:solidFill>
                    <a:srgbClr val="000000"/>
                  </a:solidFill>
                </a:rPr>
                <a:t>Agathe PESME</a:t>
              </a:r>
            </a:p>
            <a:p>
              <a:pPr algn="ctr"/>
              <a:r>
                <a:rPr lang="fr-FR" altLang="fr-FR" sz="900" i="1" dirty="0">
                  <a:solidFill>
                    <a:srgbClr val="000000"/>
                  </a:solidFill>
                </a:rPr>
                <a:t>Hospitalisation Complète</a:t>
              </a:r>
              <a:endParaRPr lang="fr-FR" sz="1600" dirty="0"/>
            </a:p>
          </p:txBody>
        </p:sp>
        <p:sp>
          <p:nvSpPr>
            <p:cNvPr id="48" name="ZoneTexte 47"/>
            <p:cNvSpPr txBox="1"/>
            <p:nvPr/>
          </p:nvSpPr>
          <p:spPr>
            <a:xfrm>
              <a:off x="5393021" y="5825918"/>
              <a:ext cx="1052242" cy="384721"/>
            </a:xfrm>
            <a:prstGeom prst="rect">
              <a:avLst/>
            </a:prstGeom>
            <a:noFill/>
          </p:spPr>
          <p:txBody>
            <a:bodyPr wrap="none" rtlCol="0">
              <a:spAutoFit/>
            </a:bodyPr>
            <a:lstStyle/>
            <a:p>
              <a:pPr lvl="0" algn="ctr">
                <a:defRPr/>
              </a:pPr>
              <a:r>
                <a:rPr lang="fr-FR" altLang="fr-FR" sz="1000" b="1" kern="0" dirty="0">
                  <a:solidFill>
                    <a:srgbClr val="000000"/>
                  </a:solidFill>
                </a:rPr>
                <a:t>Claudine SEGURET</a:t>
              </a:r>
            </a:p>
            <a:p>
              <a:pPr algn="ctr"/>
              <a:r>
                <a:rPr lang="fr-FR" altLang="fr-FR" sz="900" i="1" dirty="0">
                  <a:solidFill>
                    <a:srgbClr val="000000"/>
                  </a:solidFill>
                </a:rPr>
                <a:t>Polyclinique</a:t>
              </a:r>
            </a:p>
          </p:txBody>
        </p:sp>
      </p:grpSp>
      <p:sp>
        <p:nvSpPr>
          <p:cNvPr id="31" name="Rectangle 9"/>
          <p:cNvSpPr>
            <a:spLocks noChangeArrowheads="1"/>
          </p:cNvSpPr>
          <p:nvPr/>
        </p:nvSpPr>
        <p:spPr bwMode="auto">
          <a:xfrm>
            <a:off x="546099" y="2838900"/>
            <a:ext cx="1584325" cy="120524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None/>
            </a:pPr>
            <a:r>
              <a:rPr lang="fr-FR" altLang="fr-FR" sz="1000" b="1" kern="0" dirty="0">
                <a:solidFill>
                  <a:srgbClr val="000000"/>
                </a:solidFill>
              </a:rPr>
              <a:t>Kenza BACH</a:t>
            </a:r>
          </a:p>
          <a:p>
            <a:pPr algn="ctr" eaLnBrk="1" hangingPunct="1">
              <a:spcBef>
                <a:spcPct val="0"/>
              </a:spcBef>
              <a:buNone/>
            </a:pPr>
            <a:r>
              <a:rPr lang="fr-FR" altLang="fr-FR" sz="1000" i="1" kern="0" dirty="0">
                <a:solidFill>
                  <a:srgbClr val="000000"/>
                </a:solidFill>
              </a:rPr>
              <a:t>Ingénieur de recherche</a:t>
            </a:r>
            <a:endParaRPr lang="fr-FR" altLang="fr-FR" sz="900" i="1" kern="0" dirty="0">
              <a:solidFill>
                <a:srgbClr val="000000"/>
              </a:solidFill>
            </a:endParaRPr>
          </a:p>
        </p:txBody>
      </p:sp>
      <p:cxnSp>
        <p:nvCxnSpPr>
          <p:cNvPr id="11" name="Connecteur en angle 10"/>
          <p:cNvCxnSpPr>
            <a:stCxn id="31" idx="2"/>
            <a:endCxn id="25" idx="0"/>
          </p:cNvCxnSpPr>
          <p:nvPr/>
        </p:nvCxnSpPr>
        <p:spPr>
          <a:xfrm rot="16200000" flipH="1">
            <a:off x="1499657" y="3882745"/>
            <a:ext cx="502130" cy="824920"/>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8" name="Rectangle 9"/>
          <p:cNvSpPr>
            <a:spLocks noChangeArrowheads="1"/>
          </p:cNvSpPr>
          <p:nvPr/>
        </p:nvSpPr>
        <p:spPr bwMode="auto">
          <a:xfrm>
            <a:off x="2238375" y="2174836"/>
            <a:ext cx="1584325" cy="644439"/>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None/>
            </a:pPr>
            <a:r>
              <a:rPr lang="fr-FR" altLang="fr-FR" sz="1000" b="1" dirty="0">
                <a:solidFill>
                  <a:srgbClr val="000000"/>
                </a:solidFill>
              </a:rPr>
              <a:t>Katja ZURBONSEN</a:t>
            </a:r>
          </a:p>
          <a:p>
            <a:pPr algn="ctr" eaLnBrk="1" hangingPunct="1">
              <a:spcBef>
                <a:spcPct val="0"/>
              </a:spcBef>
              <a:buNone/>
            </a:pPr>
            <a:r>
              <a:rPr lang="fr-FR" altLang="fr-FR" sz="500" b="1" dirty="0">
                <a:solidFill>
                  <a:srgbClr val="000000"/>
                </a:solidFill>
              </a:rPr>
              <a:t> </a:t>
            </a:r>
            <a:r>
              <a:rPr lang="fr-FR" altLang="fr-FR" sz="1000" i="1" dirty="0">
                <a:solidFill>
                  <a:srgbClr val="000000"/>
                </a:solidFill>
              </a:rPr>
              <a:t>Correspondante Qualité</a:t>
            </a:r>
          </a:p>
          <a:p>
            <a:pPr algn="ctr" eaLnBrk="1" hangingPunct="1">
              <a:spcBef>
                <a:spcPct val="0"/>
              </a:spcBef>
              <a:buNone/>
            </a:pPr>
            <a:r>
              <a:rPr lang="fr-FR" altLang="fr-FR" sz="1000" i="1" dirty="0">
                <a:solidFill>
                  <a:srgbClr val="000000"/>
                </a:solidFill>
              </a:rPr>
              <a:t>Référent CMR</a:t>
            </a:r>
          </a:p>
        </p:txBody>
      </p:sp>
      <p:cxnSp>
        <p:nvCxnSpPr>
          <p:cNvPr id="19" name="Connecteur en angle 18"/>
          <p:cNvCxnSpPr>
            <a:stCxn id="23" idx="2"/>
            <a:endCxn id="38" idx="1"/>
          </p:cNvCxnSpPr>
          <p:nvPr/>
        </p:nvCxnSpPr>
        <p:spPr>
          <a:xfrm rot="16200000" flipH="1">
            <a:off x="1695557" y="1954238"/>
            <a:ext cx="185524" cy="900112"/>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ZoneTexte 31"/>
          <p:cNvSpPr txBox="1"/>
          <p:nvPr/>
        </p:nvSpPr>
        <p:spPr>
          <a:xfrm>
            <a:off x="6283234" y="6426926"/>
            <a:ext cx="2495006" cy="307777"/>
          </a:xfrm>
          <a:prstGeom prst="rect">
            <a:avLst/>
          </a:prstGeom>
          <a:noFill/>
        </p:spPr>
        <p:txBody>
          <a:bodyPr wrap="square" rtlCol="0">
            <a:spAutoFit/>
          </a:bodyPr>
          <a:lstStyle/>
          <a:p>
            <a:pPr algn="r"/>
            <a:r>
              <a:rPr lang="fr-FR" sz="1400" b="1" dirty="0"/>
              <a:t>RB-7-IN-002 version 8</a:t>
            </a:r>
          </a:p>
        </p:txBody>
      </p:sp>
      <p:pic>
        <p:nvPicPr>
          <p:cNvPr id="2" name="Image 1" descr="lOGO CRB - titre orange validé">
            <a:extLst>
              <a:ext uri="{FF2B5EF4-FFF2-40B4-BE49-F238E27FC236}">
                <a16:creationId xmlns:a16="http://schemas.microsoft.com/office/drawing/2014/main" id="{9A8AD4A3-AE73-CE64-6761-1A463615BC5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15" y="6299200"/>
            <a:ext cx="603437" cy="529431"/>
          </a:xfrm>
          <a:prstGeom prst="rect">
            <a:avLst/>
          </a:prstGeom>
          <a:noFill/>
          <a:ln>
            <a:noFill/>
          </a:ln>
        </p:spPr>
      </p:pic>
    </p:spTree>
    <p:extLst>
      <p:ext uri="{BB962C8B-B14F-4D97-AF65-F5344CB8AC3E}">
        <p14:creationId xmlns:p14="http://schemas.microsoft.com/office/powerpoint/2010/main" val="23779165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ChangeArrowheads="1"/>
          </p:cNvSpPr>
          <p:nvPr/>
        </p:nvSpPr>
        <p:spPr bwMode="auto">
          <a:xfrm>
            <a:off x="363538" y="304800"/>
            <a:ext cx="4338637" cy="339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600" b="1"/>
              <a:t>Organigramme fonctionnel par thématique</a:t>
            </a:r>
          </a:p>
        </p:txBody>
      </p:sp>
      <p:sp>
        <p:nvSpPr>
          <p:cNvPr id="8195" name="Rectangle 38"/>
          <p:cNvSpPr>
            <a:spLocks noChangeArrowheads="1"/>
          </p:cNvSpPr>
          <p:nvPr/>
        </p:nvSpPr>
        <p:spPr bwMode="auto">
          <a:xfrm>
            <a:off x="357188" y="735013"/>
            <a:ext cx="1488865" cy="46831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dirty="0"/>
              <a:t>Tumorothèque </a:t>
            </a:r>
          </a:p>
          <a:p>
            <a:pPr algn="ctr" eaLnBrk="1" hangingPunct="1">
              <a:spcBef>
                <a:spcPct val="0"/>
              </a:spcBef>
              <a:buFontTx/>
              <a:buNone/>
            </a:pPr>
            <a:r>
              <a:rPr lang="fr-FR" altLang="fr-FR" sz="1200" dirty="0"/>
              <a:t>(</a:t>
            </a:r>
            <a:r>
              <a:rPr lang="fr-FR" altLang="fr-FR" sz="1200" i="1" dirty="0">
                <a:solidFill>
                  <a:srgbClr val="000000"/>
                </a:solidFill>
              </a:rPr>
              <a:t>R+2 </a:t>
            </a:r>
            <a:r>
              <a:rPr lang="fr-FR" altLang="fr-FR" sz="1200" dirty="0"/>
              <a:t>– </a:t>
            </a:r>
            <a:r>
              <a:rPr lang="fr-FR" altLang="fr-FR" sz="1200" i="1" dirty="0">
                <a:solidFill>
                  <a:srgbClr val="000000"/>
                </a:solidFill>
              </a:rPr>
              <a:t>SUB</a:t>
            </a:r>
            <a:r>
              <a:rPr lang="fr-FR" altLang="fr-FR" sz="1200" dirty="0"/>
              <a:t>)</a:t>
            </a:r>
          </a:p>
        </p:txBody>
      </p:sp>
      <p:sp>
        <p:nvSpPr>
          <p:cNvPr id="8196" name="Rectangle 39"/>
          <p:cNvSpPr>
            <a:spLocks noChangeArrowheads="1"/>
          </p:cNvSpPr>
          <p:nvPr/>
        </p:nvSpPr>
        <p:spPr bwMode="auto">
          <a:xfrm>
            <a:off x="354012" y="2136411"/>
            <a:ext cx="1582738" cy="1848711"/>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fr-FR" altLang="fr-FR" sz="1000" b="1" dirty="0"/>
          </a:p>
          <a:p>
            <a:pPr algn="ctr" eaLnBrk="1" hangingPunct="1">
              <a:spcBef>
                <a:spcPct val="0"/>
              </a:spcBef>
              <a:buFontTx/>
              <a:buNone/>
            </a:pPr>
            <a:endParaRPr lang="fr-FR" altLang="fr-FR" sz="600" b="1"/>
          </a:p>
          <a:p>
            <a:pPr algn="ctr" eaLnBrk="1" hangingPunct="1">
              <a:spcBef>
                <a:spcPct val="0"/>
              </a:spcBef>
              <a:buFontTx/>
              <a:buNone/>
            </a:pPr>
            <a:r>
              <a:rPr lang="fr-FR" altLang="fr-FR" sz="1000" b="1" dirty="0"/>
              <a:t>Frédérique LORCY</a:t>
            </a:r>
          </a:p>
          <a:p>
            <a:pPr algn="ctr" eaLnBrk="1" hangingPunct="1">
              <a:spcBef>
                <a:spcPct val="0"/>
              </a:spcBef>
              <a:buFontTx/>
              <a:buNone/>
            </a:pPr>
            <a:r>
              <a:rPr lang="fr-FR" altLang="fr-FR" sz="900" i="1" dirty="0"/>
              <a:t>Responsable opérationnelle</a:t>
            </a:r>
          </a:p>
          <a:p>
            <a:pPr algn="ctr" eaLnBrk="1" hangingPunct="1">
              <a:spcBef>
                <a:spcPct val="0"/>
              </a:spcBef>
              <a:buFontTx/>
              <a:buNone/>
            </a:pPr>
            <a:r>
              <a:rPr lang="fr-FR" altLang="fr-FR" sz="900" i="1" dirty="0"/>
              <a:t>recherche  fondamentale</a:t>
            </a:r>
          </a:p>
          <a:p>
            <a:pPr algn="ctr" eaLnBrk="1" hangingPunct="1">
              <a:spcBef>
                <a:spcPct val="0"/>
              </a:spcBef>
              <a:buFontTx/>
              <a:buNone/>
            </a:pPr>
            <a:r>
              <a:rPr lang="fr-FR" altLang="fr-FR" sz="900" i="1" dirty="0"/>
              <a:t>Référent azote (suppléant)</a:t>
            </a:r>
          </a:p>
          <a:p>
            <a:pPr algn="ctr" eaLnBrk="1" hangingPunct="1">
              <a:spcBef>
                <a:spcPct val="0"/>
              </a:spcBef>
              <a:buNone/>
            </a:pPr>
            <a:r>
              <a:rPr lang="fr-FR" altLang="fr-FR" sz="900" i="1" dirty="0">
                <a:solidFill>
                  <a:srgbClr val="000000"/>
                </a:solidFill>
              </a:rPr>
              <a:t>Référent CMR</a:t>
            </a:r>
          </a:p>
          <a:p>
            <a:pPr algn="ctr" eaLnBrk="1" hangingPunct="1">
              <a:spcBef>
                <a:spcPct val="0"/>
              </a:spcBef>
              <a:buFontTx/>
              <a:buNone/>
            </a:pPr>
            <a:endParaRPr lang="fr-FR" altLang="fr-FR" sz="900" i="1" dirty="0"/>
          </a:p>
          <a:p>
            <a:pPr algn="ctr" eaLnBrk="1" hangingPunct="1">
              <a:spcBef>
                <a:spcPct val="0"/>
              </a:spcBef>
              <a:buNone/>
            </a:pPr>
            <a:r>
              <a:rPr lang="fr-FR" altLang="fr-FR" sz="1000" b="1" dirty="0"/>
              <a:t>Bouchra BOUDJAJ</a:t>
            </a:r>
          </a:p>
          <a:p>
            <a:pPr algn="ctr" eaLnBrk="1" hangingPunct="1">
              <a:spcBef>
                <a:spcPct val="0"/>
              </a:spcBef>
              <a:buFontTx/>
              <a:buNone/>
            </a:pPr>
            <a:r>
              <a:rPr lang="fr-FR" altLang="fr-FR" sz="900" i="1" dirty="0"/>
              <a:t>Responsable opérationnelle</a:t>
            </a:r>
          </a:p>
          <a:p>
            <a:pPr algn="ctr" eaLnBrk="1" hangingPunct="1">
              <a:spcBef>
                <a:spcPct val="0"/>
              </a:spcBef>
              <a:buFontTx/>
              <a:buNone/>
            </a:pPr>
            <a:r>
              <a:rPr lang="fr-FR" altLang="fr-FR" sz="900" i="1" dirty="0"/>
              <a:t>recherche thérapeutique</a:t>
            </a:r>
          </a:p>
          <a:p>
            <a:pPr algn="ctr" eaLnBrk="1" hangingPunct="1">
              <a:spcBef>
                <a:spcPct val="0"/>
              </a:spcBef>
              <a:buFontTx/>
              <a:buNone/>
            </a:pPr>
            <a:r>
              <a:rPr lang="fr-FR" altLang="fr-FR" sz="900" i="1" dirty="0"/>
              <a:t>Responsable équipements </a:t>
            </a:r>
          </a:p>
          <a:p>
            <a:pPr algn="ctr" eaLnBrk="1" hangingPunct="1">
              <a:spcBef>
                <a:spcPct val="0"/>
              </a:spcBef>
              <a:buFontTx/>
              <a:buNone/>
            </a:pPr>
            <a:r>
              <a:rPr lang="fr-FR" altLang="fr-FR" sz="900" i="1" dirty="0"/>
              <a:t>Froid</a:t>
            </a:r>
          </a:p>
          <a:p>
            <a:pPr algn="ctr" eaLnBrk="1" hangingPunct="1">
              <a:spcBef>
                <a:spcPct val="0"/>
              </a:spcBef>
              <a:buNone/>
            </a:pPr>
            <a:r>
              <a:rPr lang="fr-FR" altLang="fr-FR" sz="900" i="1" dirty="0"/>
              <a:t>Référent azote</a:t>
            </a:r>
          </a:p>
          <a:p>
            <a:pPr algn="ctr" eaLnBrk="1" hangingPunct="1">
              <a:spcBef>
                <a:spcPct val="0"/>
              </a:spcBef>
              <a:buFontTx/>
              <a:buNone/>
            </a:pPr>
            <a:endParaRPr lang="fr-FR" altLang="fr-FR" sz="900" i="1" dirty="0"/>
          </a:p>
          <a:p>
            <a:pPr algn="ctr" eaLnBrk="1" hangingPunct="1">
              <a:spcBef>
                <a:spcPct val="0"/>
              </a:spcBef>
              <a:buFontTx/>
              <a:buNone/>
            </a:pPr>
            <a:endParaRPr lang="fr-FR" altLang="fr-FR" sz="900" i="1" dirty="0"/>
          </a:p>
        </p:txBody>
      </p:sp>
      <p:sp>
        <p:nvSpPr>
          <p:cNvPr id="8197" name="Rectangle 40"/>
          <p:cNvSpPr>
            <a:spLocks noChangeArrowheads="1"/>
          </p:cNvSpPr>
          <p:nvPr/>
        </p:nvSpPr>
        <p:spPr bwMode="auto">
          <a:xfrm>
            <a:off x="357188" y="1484067"/>
            <a:ext cx="1582737"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a:t>Valérie RIGAU</a:t>
            </a:r>
          </a:p>
          <a:p>
            <a:pPr algn="ctr" eaLnBrk="1" hangingPunct="1">
              <a:spcBef>
                <a:spcPct val="0"/>
              </a:spcBef>
              <a:buFontTx/>
              <a:buNone/>
            </a:pPr>
            <a:r>
              <a:rPr lang="fr-FR" altLang="fr-FR" sz="900" i="1"/>
              <a:t>Responsable des collections</a:t>
            </a:r>
          </a:p>
        </p:txBody>
      </p:sp>
      <p:cxnSp>
        <p:nvCxnSpPr>
          <p:cNvPr id="8198" name="AutoShape 41"/>
          <p:cNvCxnSpPr>
            <a:cxnSpLocks noChangeShapeType="1"/>
            <a:stCxn id="8197" idx="2"/>
            <a:endCxn id="8196" idx="0"/>
          </p:cNvCxnSpPr>
          <p:nvPr/>
        </p:nvCxnSpPr>
        <p:spPr bwMode="auto">
          <a:xfrm flipH="1">
            <a:off x="1145381" y="1988892"/>
            <a:ext cx="3176" cy="147519"/>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199" name="Rectangle 44"/>
          <p:cNvSpPr>
            <a:spLocks noChangeArrowheads="1"/>
          </p:cNvSpPr>
          <p:nvPr/>
        </p:nvSpPr>
        <p:spPr bwMode="auto">
          <a:xfrm>
            <a:off x="2990533" y="4017775"/>
            <a:ext cx="5795962" cy="44571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000" b="1" dirty="0"/>
              <a:t>Benjamin RIVIERE - </a:t>
            </a:r>
            <a:r>
              <a:rPr lang="fr-FR" altLang="fr-FR" sz="900" i="1" dirty="0"/>
              <a:t>Responsable Scientifique collections HGE (Hépato-Gastro-entérologie)</a:t>
            </a:r>
          </a:p>
          <a:p>
            <a:pPr eaLnBrk="1" hangingPunct="1">
              <a:spcBef>
                <a:spcPct val="0"/>
              </a:spcBef>
              <a:buFontTx/>
              <a:buNone/>
            </a:pPr>
            <a:r>
              <a:rPr lang="fr-FR" altLang="fr-FR" sz="900" i="1" dirty="0" err="1"/>
              <a:t>Anapath</a:t>
            </a:r>
            <a:r>
              <a:rPr lang="fr-FR" altLang="fr-FR" sz="900" i="1" dirty="0"/>
              <a:t> 19_BCB SIRIC-COLON/</a:t>
            </a:r>
            <a:r>
              <a:rPr lang="fr-FR" altLang="fr-FR" sz="900" i="1" dirty="0" err="1"/>
              <a:t>Anapath</a:t>
            </a:r>
            <a:r>
              <a:rPr lang="fr-FR" altLang="fr-FR" sz="900" i="1" dirty="0"/>
              <a:t> 26_Ilots </a:t>
            </a:r>
            <a:r>
              <a:rPr lang="fr-FR" altLang="fr-FR" sz="900" i="1" dirty="0" err="1"/>
              <a:t>Langherans</a:t>
            </a:r>
            <a:r>
              <a:rPr lang="fr-FR" altLang="fr-FR" sz="900" i="1" dirty="0"/>
              <a:t>/</a:t>
            </a:r>
            <a:r>
              <a:rPr lang="fr-FR" altLang="fr-FR" sz="900" i="1" dirty="0" err="1"/>
              <a:t>Anapth</a:t>
            </a:r>
            <a:r>
              <a:rPr lang="fr-FR" altLang="fr-FR" sz="900" i="1" dirty="0"/>
              <a:t> 28_P51</a:t>
            </a:r>
          </a:p>
          <a:p>
            <a:pPr eaLnBrk="1" hangingPunct="1">
              <a:spcBef>
                <a:spcPct val="0"/>
              </a:spcBef>
              <a:buFontTx/>
              <a:buNone/>
            </a:pPr>
            <a:r>
              <a:rPr lang="fr-FR" altLang="fr-FR" sz="1000" b="1" dirty="0"/>
              <a:t>François-Régis SOUCHE</a:t>
            </a:r>
            <a:r>
              <a:rPr lang="fr-FR" altLang="fr-FR" sz="1000" dirty="0"/>
              <a:t> </a:t>
            </a:r>
            <a:r>
              <a:rPr lang="fr-FR" altLang="fr-FR" sz="900" i="1" dirty="0"/>
              <a:t>– Responsable Scientifique sous-collection Pancréas</a:t>
            </a:r>
          </a:p>
        </p:txBody>
      </p:sp>
      <p:sp>
        <p:nvSpPr>
          <p:cNvPr id="8200" name="Rectangle 45"/>
          <p:cNvSpPr>
            <a:spLocks noChangeArrowheads="1"/>
          </p:cNvSpPr>
          <p:nvPr/>
        </p:nvSpPr>
        <p:spPr bwMode="auto">
          <a:xfrm>
            <a:off x="2990533" y="697008"/>
            <a:ext cx="5795962" cy="34448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000" b="1" dirty="0"/>
              <a:t>Valérie COSTES - </a:t>
            </a:r>
            <a:r>
              <a:rPr lang="fr-FR" altLang="fr-FR" sz="900" i="1" dirty="0"/>
              <a:t>Responsable Scientifique des collections ORL </a:t>
            </a:r>
          </a:p>
          <a:p>
            <a:pPr eaLnBrk="1" hangingPunct="1">
              <a:spcBef>
                <a:spcPct val="0"/>
              </a:spcBef>
              <a:buFontTx/>
              <a:buNone/>
            </a:pPr>
            <a:r>
              <a:rPr lang="fr-FR" altLang="fr-FR" sz="1000" i="1" dirty="0"/>
              <a:t>     </a:t>
            </a:r>
            <a:r>
              <a:rPr lang="fr-FR" altLang="fr-FR" sz="900" i="1" dirty="0"/>
              <a:t>Collections  </a:t>
            </a:r>
            <a:r>
              <a:rPr lang="fr-FR" altLang="fr-FR" sz="900" i="1" dirty="0" err="1"/>
              <a:t>Anapath</a:t>
            </a:r>
            <a:r>
              <a:rPr lang="fr-FR" altLang="fr-FR" sz="900" i="1" dirty="0"/>
              <a:t> 16_VAS</a:t>
            </a:r>
          </a:p>
        </p:txBody>
      </p:sp>
      <p:sp>
        <p:nvSpPr>
          <p:cNvPr id="8202" name="Rectangle 47"/>
          <p:cNvSpPr>
            <a:spLocks noChangeArrowheads="1"/>
          </p:cNvSpPr>
          <p:nvPr/>
        </p:nvSpPr>
        <p:spPr bwMode="auto">
          <a:xfrm>
            <a:off x="2990533" y="4494033"/>
            <a:ext cx="5795962" cy="46161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000" b="1" dirty="0"/>
              <a:t>Valérie RIGAU </a:t>
            </a:r>
            <a:r>
              <a:rPr lang="fr-FR" altLang="fr-FR" sz="900" i="1" dirty="0"/>
              <a:t>Responsable Scientifique collection Neurologie </a:t>
            </a:r>
          </a:p>
          <a:p>
            <a:pPr eaLnBrk="1" hangingPunct="1">
              <a:spcBef>
                <a:spcPct val="0"/>
              </a:spcBef>
              <a:buFontTx/>
              <a:buNone/>
            </a:pPr>
            <a:r>
              <a:rPr lang="fr-FR" altLang="fr-FR" sz="900" i="1" dirty="0" err="1"/>
              <a:t>Anapath</a:t>
            </a:r>
            <a:r>
              <a:rPr lang="fr-FR" altLang="fr-FR" sz="900" i="1" dirty="0"/>
              <a:t> 3_Hippocampe/</a:t>
            </a:r>
            <a:r>
              <a:rPr lang="fr-FR" altLang="fr-FR" sz="900" i="1" dirty="0" err="1"/>
              <a:t>Anapath</a:t>
            </a:r>
            <a:r>
              <a:rPr lang="fr-FR" altLang="fr-FR" sz="900" i="1" dirty="0"/>
              <a:t> 20_BCB </a:t>
            </a:r>
            <a:r>
              <a:rPr lang="fr-FR" altLang="fr-FR" sz="900" i="1" dirty="0" err="1"/>
              <a:t>Glioblastomes</a:t>
            </a:r>
            <a:r>
              <a:rPr lang="fr-FR" altLang="fr-FR" sz="900" i="1" dirty="0"/>
              <a:t>/</a:t>
            </a:r>
            <a:r>
              <a:rPr lang="fr-FR" altLang="fr-FR" sz="900" i="1" dirty="0" err="1"/>
              <a:t>Anapath</a:t>
            </a:r>
            <a:r>
              <a:rPr lang="fr-FR" altLang="fr-FR" sz="900" i="1" dirty="0"/>
              <a:t> 21_Anévrismes/</a:t>
            </a:r>
          </a:p>
          <a:p>
            <a:pPr eaLnBrk="1" hangingPunct="1">
              <a:spcBef>
                <a:spcPct val="0"/>
              </a:spcBef>
              <a:buFontTx/>
              <a:buNone/>
            </a:pPr>
            <a:r>
              <a:rPr lang="fr-FR" altLang="fr-FR" sz="900" i="1" dirty="0" err="1"/>
              <a:t>Anapath</a:t>
            </a:r>
            <a:r>
              <a:rPr lang="fr-FR" altLang="fr-FR" sz="900" i="1" dirty="0"/>
              <a:t> 22_Thrombus cérébraux</a:t>
            </a:r>
          </a:p>
        </p:txBody>
      </p:sp>
      <p:cxnSp>
        <p:nvCxnSpPr>
          <p:cNvPr id="8203" name="AutoShape 48"/>
          <p:cNvCxnSpPr>
            <a:cxnSpLocks noChangeShapeType="1"/>
            <a:stCxn id="8197" idx="3"/>
            <a:endCxn id="8202" idx="1"/>
          </p:cNvCxnSpPr>
          <p:nvPr/>
        </p:nvCxnSpPr>
        <p:spPr bwMode="auto">
          <a:xfrm>
            <a:off x="1939925" y="1736480"/>
            <a:ext cx="1050608" cy="2988361"/>
          </a:xfrm>
          <a:prstGeom prst="bentConnector3">
            <a:avLst>
              <a:gd name="adj1" fmla="val 50000"/>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204" name="AutoShape 49"/>
          <p:cNvCxnSpPr>
            <a:cxnSpLocks noChangeShapeType="1"/>
            <a:stCxn id="8197" idx="3"/>
            <a:endCxn id="8199" idx="1"/>
          </p:cNvCxnSpPr>
          <p:nvPr/>
        </p:nvCxnSpPr>
        <p:spPr bwMode="auto">
          <a:xfrm>
            <a:off x="1939925" y="1736480"/>
            <a:ext cx="1050608" cy="2504151"/>
          </a:xfrm>
          <a:prstGeom prst="bentConnector3">
            <a:avLst>
              <a:gd name="adj1" fmla="val 50000"/>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205" name="AutoShape 50"/>
          <p:cNvCxnSpPr>
            <a:cxnSpLocks noChangeShapeType="1"/>
            <a:stCxn id="8197" idx="3"/>
            <a:endCxn id="8200" idx="1"/>
          </p:cNvCxnSpPr>
          <p:nvPr/>
        </p:nvCxnSpPr>
        <p:spPr bwMode="auto">
          <a:xfrm flipV="1">
            <a:off x="1939925" y="869252"/>
            <a:ext cx="1050608" cy="867228"/>
          </a:xfrm>
          <a:prstGeom prst="bentConnector3">
            <a:avLst>
              <a:gd name="adj1" fmla="val 50000"/>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207" name="Rectangle 52"/>
          <p:cNvSpPr>
            <a:spLocks noChangeArrowheads="1"/>
          </p:cNvSpPr>
          <p:nvPr/>
        </p:nvSpPr>
        <p:spPr bwMode="auto">
          <a:xfrm>
            <a:off x="2990533" y="3551893"/>
            <a:ext cx="5795962" cy="437051"/>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000" b="1" dirty="0"/>
              <a:t>Hélène PERROCHIA (Gynécologie) / Isabelle SERRE (</a:t>
            </a:r>
            <a:r>
              <a:rPr lang="fr-FR" altLang="fr-FR" sz="1000" b="1" dirty="0" err="1"/>
              <a:t>Uro</a:t>
            </a:r>
            <a:r>
              <a:rPr lang="fr-FR" altLang="fr-FR" sz="1000" b="1" dirty="0"/>
              <a:t>)</a:t>
            </a:r>
          </a:p>
          <a:p>
            <a:pPr eaLnBrk="1" hangingPunct="1">
              <a:spcBef>
                <a:spcPct val="0"/>
              </a:spcBef>
              <a:buFontTx/>
              <a:buNone/>
            </a:pPr>
            <a:r>
              <a:rPr lang="fr-FR" altLang="fr-FR" sz="900" i="1" dirty="0"/>
              <a:t>Responsables Scientifiques collection </a:t>
            </a:r>
            <a:r>
              <a:rPr lang="fr-FR" altLang="fr-FR" sz="900" i="1" dirty="0" err="1"/>
              <a:t>Uro</a:t>
            </a:r>
            <a:r>
              <a:rPr lang="fr-FR" altLang="fr-FR" sz="900" i="1" dirty="0"/>
              <a:t>-gynécologie</a:t>
            </a:r>
          </a:p>
          <a:p>
            <a:pPr eaLnBrk="1" hangingPunct="1">
              <a:spcBef>
                <a:spcPct val="0"/>
              </a:spcBef>
              <a:buFontTx/>
              <a:buNone/>
            </a:pPr>
            <a:r>
              <a:rPr lang="fr-FR" altLang="fr-FR" sz="900" i="1" dirty="0" err="1"/>
              <a:t>Anapath</a:t>
            </a:r>
            <a:r>
              <a:rPr lang="fr-FR" altLang="fr-FR" sz="900" i="1" dirty="0"/>
              <a:t> 2_REIN, </a:t>
            </a:r>
            <a:r>
              <a:rPr lang="fr-FR" altLang="fr-FR" sz="900" i="1" dirty="0" err="1"/>
              <a:t>Anapath</a:t>
            </a:r>
            <a:r>
              <a:rPr lang="fr-FR" altLang="fr-FR" sz="900" i="1" dirty="0"/>
              <a:t> 27_Rejet humoral, </a:t>
            </a:r>
            <a:r>
              <a:rPr lang="fr-FR" altLang="fr-FR" sz="900" i="1" dirty="0" err="1"/>
              <a:t>Anapath</a:t>
            </a:r>
            <a:r>
              <a:rPr lang="fr-FR" altLang="fr-FR" sz="900" i="1" dirty="0"/>
              <a:t> 4_Immunophénotypage des </a:t>
            </a:r>
            <a:r>
              <a:rPr lang="fr-FR" altLang="fr-FR" sz="900" i="1" dirty="0" err="1"/>
              <a:t>mastopathies</a:t>
            </a:r>
            <a:endParaRPr lang="fr-FR" altLang="fr-FR" sz="900" i="1" dirty="0"/>
          </a:p>
        </p:txBody>
      </p:sp>
      <p:cxnSp>
        <p:nvCxnSpPr>
          <p:cNvPr id="8208" name="AutoShape 53"/>
          <p:cNvCxnSpPr>
            <a:cxnSpLocks noChangeShapeType="1"/>
            <a:stCxn id="8197" idx="3"/>
            <a:endCxn id="8207" idx="1"/>
          </p:cNvCxnSpPr>
          <p:nvPr/>
        </p:nvCxnSpPr>
        <p:spPr bwMode="auto">
          <a:xfrm>
            <a:off x="1939925" y="1736480"/>
            <a:ext cx="1050608" cy="2033939"/>
          </a:xfrm>
          <a:prstGeom prst="bentConnector3">
            <a:avLst>
              <a:gd name="adj1" fmla="val 50000"/>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209" name="Rectangle 54"/>
          <p:cNvSpPr>
            <a:spLocks noChangeArrowheads="1"/>
          </p:cNvSpPr>
          <p:nvPr/>
        </p:nvSpPr>
        <p:spPr bwMode="auto">
          <a:xfrm>
            <a:off x="2990533" y="4984480"/>
            <a:ext cx="5795962" cy="31472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000" b="1" dirty="0"/>
              <a:t>Isabelle SERRE - </a:t>
            </a:r>
            <a:r>
              <a:rPr lang="fr-FR" altLang="fr-FR" sz="900" i="1" dirty="0"/>
              <a:t>Responsable Scientifique collection Système respiratoire</a:t>
            </a:r>
          </a:p>
          <a:p>
            <a:pPr eaLnBrk="1" hangingPunct="1">
              <a:spcBef>
                <a:spcPct val="0"/>
              </a:spcBef>
              <a:buFontTx/>
              <a:buNone/>
            </a:pPr>
            <a:r>
              <a:rPr lang="fr-FR" altLang="fr-FR" sz="900" dirty="0"/>
              <a:t> </a:t>
            </a:r>
            <a:r>
              <a:rPr lang="fr-FR" altLang="fr-FR" sz="900" i="1" dirty="0"/>
              <a:t>Collections </a:t>
            </a:r>
            <a:r>
              <a:rPr lang="fr-FR" altLang="fr-FR" sz="900" i="1" dirty="0" err="1"/>
              <a:t>Anapath</a:t>
            </a:r>
            <a:r>
              <a:rPr lang="fr-FR" altLang="fr-FR" sz="900" i="1" dirty="0"/>
              <a:t> 23_Myocardes et Série d’échantillons en Anatomie Pathologique</a:t>
            </a:r>
          </a:p>
        </p:txBody>
      </p:sp>
      <p:sp>
        <p:nvSpPr>
          <p:cNvPr id="8210" name="Rectangle 55"/>
          <p:cNvSpPr>
            <a:spLocks noChangeArrowheads="1"/>
          </p:cNvSpPr>
          <p:nvPr/>
        </p:nvSpPr>
        <p:spPr bwMode="auto">
          <a:xfrm>
            <a:off x="2990533" y="2168191"/>
            <a:ext cx="5795962" cy="495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000" b="1" dirty="0"/>
              <a:t>Christophe DELFOUR</a:t>
            </a:r>
          </a:p>
          <a:p>
            <a:pPr eaLnBrk="1" hangingPunct="1">
              <a:spcBef>
                <a:spcPct val="0"/>
              </a:spcBef>
              <a:buFontTx/>
              <a:buNone/>
            </a:pPr>
            <a:r>
              <a:rPr lang="fr-FR" altLang="fr-FR" sz="900" i="1" dirty="0"/>
              <a:t>Responsable Scientifique collections Système locomoteur et Tissus mésenchymateux</a:t>
            </a:r>
          </a:p>
          <a:p>
            <a:pPr eaLnBrk="1" hangingPunct="1">
              <a:spcBef>
                <a:spcPct val="0"/>
              </a:spcBef>
              <a:buFontTx/>
              <a:buNone/>
            </a:pPr>
            <a:r>
              <a:rPr lang="fr-FR" altLang="fr-FR" sz="900" dirty="0"/>
              <a:t> </a:t>
            </a:r>
            <a:r>
              <a:rPr lang="fr-FR" altLang="fr-FR" sz="900" i="1" dirty="0"/>
              <a:t>Collections Série d’échantillons en Anatomie Pathologique</a:t>
            </a:r>
          </a:p>
        </p:txBody>
      </p:sp>
      <p:sp>
        <p:nvSpPr>
          <p:cNvPr id="8211" name="Rectangle 56"/>
          <p:cNvSpPr>
            <a:spLocks noChangeArrowheads="1"/>
          </p:cNvSpPr>
          <p:nvPr/>
        </p:nvSpPr>
        <p:spPr bwMode="auto">
          <a:xfrm>
            <a:off x="2990533" y="1069685"/>
            <a:ext cx="5795962" cy="63075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None/>
            </a:pPr>
            <a:r>
              <a:rPr lang="fr-FR" altLang="fr-FR" sz="1000" b="1" dirty="0"/>
              <a:t>Valérie RIGAU, </a:t>
            </a:r>
            <a:r>
              <a:rPr lang="fr-FR" altLang="fr-FR" sz="900" i="1" dirty="0"/>
              <a:t>Responsable scientifique de la collection du Programme de Recherche « TISSUS </a:t>
            </a:r>
          </a:p>
          <a:p>
            <a:pPr eaLnBrk="1" hangingPunct="1">
              <a:spcBef>
                <a:spcPct val="0"/>
              </a:spcBef>
              <a:buNone/>
            </a:pPr>
            <a:r>
              <a:rPr lang="fr-FR" altLang="fr-FR" sz="900" i="1" dirty="0"/>
              <a:t>TUMORAUX ET NON TUMORAUX ASSOCIES »</a:t>
            </a:r>
          </a:p>
          <a:p>
            <a:pPr eaLnBrk="1" hangingPunct="1">
              <a:spcBef>
                <a:spcPct val="0"/>
              </a:spcBef>
              <a:buFontTx/>
              <a:buNone/>
            </a:pPr>
            <a:r>
              <a:rPr lang="fr-FR" altLang="fr-FR" sz="900" b="1" i="1" dirty="0"/>
              <a:t>Vanessa LACHERETS, Benjamin RIVIERE, Isabelle SERRE, Hélène PERROCHIA, Valérie COSTES</a:t>
            </a:r>
          </a:p>
          <a:p>
            <a:pPr eaLnBrk="1" hangingPunct="1">
              <a:spcBef>
                <a:spcPct val="0"/>
              </a:spcBef>
              <a:buFontTx/>
              <a:buNone/>
            </a:pPr>
            <a:r>
              <a:rPr lang="fr-FR" altLang="fr-FR" sz="900" b="1" i="1" dirty="0"/>
              <a:t> et DELFOUR Christophe </a:t>
            </a:r>
            <a:r>
              <a:rPr lang="fr-FR" altLang="fr-FR" sz="900" i="1" dirty="0"/>
              <a:t>Co-responsables en fonction de leur spécificité médicale</a:t>
            </a:r>
          </a:p>
        </p:txBody>
      </p:sp>
      <p:cxnSp>
        <p:nvCxnSpPr>
          <p:cNvPr id="8212" name="AutoShape 57"/>
          <p:cNvCxnSpPr>
            <a:cxnSpLocks noChangeShapeType="1"/>
            <a:stCxn id="8197" idx="3"/>
            <a:endCxn id="8209" idx="1"/>
          </p:cNvCxnSpPr>
          <p:nvPr/>
        </p:nvCxnSpPr>
        <p:spPr bwMode="auto">
          <a:xfrm>
            <a:off x="1939925" y="1736480"/>
            <a:ext cx="1050608" cy="3405361"/>
          </a:xfrm>
          <a:prstGeom prst="bentConnector3">
            <a:avLst>
              <a:gd name="adj1" fmla="val 50000"/>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213" name="AutoShape 58"/>
          <p:cNvCxnSpPr>
            <a:cxnSpLocks noChangeShapeType="1"/>
            <a:stCxn id="8197" idx="3"/>
            <a:endCxn id="8210" idx="1"/>
          </p:cNvCxnSpPr>
          <p:nvPr/>
        </p:nvCxnSpPr>
        <p:spPr bwMode="auto">
          <a:xfrm>
            <a:off x="1939925" y="1736480"/>
            <a:ext cx="1050608" cy="679361"/>
          </a:xfrm>
          <a:prstGeom prst="bentConnector3">
            <a:avLst>
              <a:gd name="adj1" fmla="val 50000"/>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214" name="AutoShape 59"/>
          <p:cNvCxnSpPr>
            <a:cxnSpLocks noChangeShapeType="1"/>
            <a:stCxn id="8197" idx="3"/>
            <a:endCxn id="8211" idx="1"/>
          </p:cNvCxnSpPr>
          <p:nvPr/>
        </p:nvCxnSpPr>
        <p:spPr bwMode="auto">
          <a:xfrm flipV="1">
            <a:off x="1939925" y="1385064"/>
            <a:ext cx="1050608" cy="351416"/>
          </a:xfrm>
          <a:prstGeom prst="bentConnector3">
            <a:avLst>
              <a:gd name="adj1" fmla="val 50000"/>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215" name="Rectangle 60"/>
          <p:cNvSpPr>
            <a:spLocks noChangeArrowheads="1"/>
          </p:cNvSpPr>
          <p:nvPr/>
        </p:nvSpPr>
        <p:spPr bwMode="auto">
          <a:xfrm>
            <a:off x="2990533" y="2693458"/>
            <a:ext cx="5795962" cy="350839"/>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000" b="1" dirty="0"/>
              <a:t>Christophe DELFOUR / Valérie RIGAU (ophtalmo) - </a:t>
            </a:r>
            <a:r>
              <a:rPr lang="fr-FR" altLang="fr-FR" sz="900" i="1" dirty="0"/>
              <a:t>Responsables Scientifiques collection </a:t>
            </a:r>
          </a:p>
          <a:p>
            <a:pPr eaLnBrk="1" hangingPunct="1">
              <a:spcBef>
                <a:spcPct val="0"/>
              </a:spcBef>
              <a:buFontTx/>
              <a:buNone/>
            </a:pPr>
            <a:r>
              <a:rPr lang="fr-FR" altLang="fr-FR" sz="900" i="1" dirty="0"/>
              <a:t>Collection </a:t>
            </a:r>
            <a:r>
              <a:rPr lang="fr-FR" altLang="fr-FR" sz="900" i="1" dirty="0" err="1"/>
              <a:t>Anapath</a:t>
            </a:r>
            <a:r>
              <a:rPr lang="fr-FR" altLang="fr-FR" sz="900" i="1" dirty="0"/>
              <a:t> 18_biopsies cutanées</a:t>
            </a:r>
          </a:p>
        </p:txBody>
      </p:sp>
      <p:sp>
        <p:nvSpPr>
          <p:cNvPr id="8216" name="Rectangle 62"/>
          <p:cNvSpPr>
            <a:spLocks noChangeArrowheads="1"/>
          </p:cNvSpPr>
          <p:nvPr/>
        </p:nvSpPr>
        <p:spPr bwMode="auto">
          <a:xfrm>
            <a:off x="98425" y="5987980"/>
            <a:ext cx="8986838" cy="592208"/>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fr-FR" altLang="fr-FR" sz="1800"/>
          </a:p>
        </p:txBody>
      </p:sp>
      <p:sp>
        <p:nvSpPr>
          <p:cNvPr id="8217" name="Rectangle 63"/>
          <p:cNvSpPr>
            <a:spLocks noChangeArrowheads="1"/>
          </p:cNvSpPr>
          <p:nvPr/>
        </p:nvSpPr>
        <p:spPr bwMode="auto">
          <a:xfrm>
            <a:off x="2111689" y="6029358"/>
            <a:ext cx="1725283" cy="51703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t>Julie </a:t>
            </a:r>
            <a:r>
              <a:rPr lang="fr-FR" altLang="fr-FR" sz="1000" b="1" dirty="0" err="1"/>
              <a:t>Bonnaud</a:t>
            </a:r>
            <a:endParaRPr lang="fr-FR" altLang="fr-FR" sz="1000" b="1" dirty="0"/>
          </a:p>
          <a:p>
            <a:pPr algn="ctr" eaLnBrk="1" hangingPunct="1">
              <a:spcBef>
                <a:spcPct val="0"/>
              </a:spcBef>
              <a:buFontTx/>
              <a:buNone/>
            </a:pPr>
            <a:r>
              <a:rPr lang="fr-FR" altLang="fr-FR" sz="1000" i="1" dirty="0"/>
              <a:t>Responsable gestion </a:t>
            </a:r>
          </a:p>
          <a:p>
            <a:pPr algn="ctr" eaLnBrk="1" hangingPunct="1">
              <a:spcBef>
                <a:spcPct val="0"/>
              </a:spcBef>
              <a:buFontTx/>
              <a:buNone/>
            </a:pPr>
            <a:r>
              <a:rPr lang="fr-FR" altLang="fr-FR" sz="1000" i="1" dirty="0"/>
              <a:t>documentaire</a:t>
            </a:r>
          </a:p>
        </p:txBody>
      </p:sp>
      <p:sp>
        <p:nvSpPr>
          <p:cNvPr id="8218" name="Rectangle 65"/>
          <p:cNvSpPr>
            <a:spLocks noChangeArrowheads="1"/>
          </p:cNvSpPr>
          <p:nvPr/>
        </p:nvSpPr>
        <p:spPr bwMode="auto">
          <a:xfrm>
            <a:off x="7432675" y="6037112"/>
            <a:ext cx="1584325" cy="51703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t>Karine CREMIER</a:t>
            </a:r>
          </a:p>
          <a:p>
            <a:pPr algn="ctr" eaLnBrk="1" hangingPunct="1">
              <a:spcBef>
                <a:spcPct val="0"/>
              </a:spcBef>
              <a:buFontTx/>
              <a:buNone/>
            </a:pPr>
            <a:r>
              <a:rPr lang="fr-FR" altLang="fr-FR" sz="1000" i="1" dirty="0"/>
              <a:t>Correspondant Hygiène</a:t>
            </a:r>
          </a:p>
        </p:txBody>
      </p:sp>
      <p:cxnSp>
        <p:nvCxnSpPr>
          <p:cNvPr id="8220" name="AutoShape 67"/>
          <p:cNvCxnSpPr>
            <a:cxnSpLocks noChangeShapeType="1"/>
            <a:stCxn id="8197" idx="3"/>
            <a:endCxn id="8215" idx="1"/>
          </p:cNvCxnSpPr>
          <p:nvPr/>
        </p:nvCxnSpPr>
        <p:spPr bwMode="auto">
          <a:xfrm>
            <a:off x="1939925" y="1736480"/>
            <a:ext cx="1050608" cy="1132398"/>
          </a:xfrm>
          <a:prstGeom prst="bentConnector3">
            <a:avLst>
              <a:gd name="adj1" fmla="val 50000"/>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222" name="Rectangle 69"/>
          <p:cNvSpPr>
            <a:spLocks noChangeArrowheads="1"/>
          </p:cNvSpPr>
          <p:nvPr/>
        </p:nvSpPr>
        <p:spPr bwMode="auto">
          <a:xfrm>
            <a:off x="354012" y="4132017"/>
            <a:ext cx="1584325" cy="129414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t>Christelle BENMIMOUN</a:t>
            </a:r>
          </a:p>
          <a:p>
            <a:pPr algn="ctr" eaLnBrk="1" hangingPunct="1">
              <a:spcBef>
                <a:spcPct val="0"/>
              </a:spcBef>
              <a:buFontTx/>
              <a:buNone/>
            </a:pPr>
            <a:r>
              <a:rPr lang="fr-FR" altLang="fr-FR" sz="1000" b="1" dirty="0"/>
              <a:t>Patricia JEANJEAN</a:t>
            </a:r>
          </a:p>
          <a:p>
            <a:pPr algn="ctr" eaLnBrk="1" hangingPunct="1">
              <a:spcBef>
                <a:spcPct val="0"/>
              </a:spcBef>
              <a:buFontTx/>
              <a:buNone/>
            </a:pPr>
            <a:r>
              <a:rPr lang="fr-FR" altLang="fr-FR" sz="900" i="1" dirty="0"/>
              <a:t>Techniciennes</a:t>
            </a:r>
            <a:endParaRPr lang="fr-FR" altLang="fr-FR" sz="900" b="1" dirty="0"/>
          </a:p>
          <a:p>
            <a:pPr algn="ctr" eaLnBrk="1" hangingPunct="1">
              <a:spcBef>
                <a:spcPct val="0"/>
              </a:spcBef>
              <a:buFontTx/>
              <a:buNone/>
            </a:pPr>
            <a:endParaRPr lang="fr-FR" altLang="fr-FR" sz="1000" b="1" dirty="0"/>
          </a:p>
          <a:p>
            <a:pPr algn="ctr" eaLnBrk="1" hangingPunct="1">
              <a:spcBef>
                <a:spcPct val="0"/>
              </a:spcBef>
              <a:buFontTx/>
              <a:buNone/>
            </a:pPr>
            <a:r>
              <a:rPr lang="fr-FR" altLang="fr-FR" sz="1000" b="1" dirty="0"/>
              <a:t>Sylvain MARIE</a:t>
            </a:r>
            <a:br>
              <a:rPr lang="fr-FR" altLang="fr-FR" sz="900" i="1" dirty="0"/>
            </a:br>
            <a:r>
              <a:rPr lang="fr-FR" altLang="fr-FR" sz="900" i="1" dirty="0"/>
              <a:t>Technicien volant (20%)</a:t>
            </a:r>
          </a:p>
        </p:txBody>
      </p:sp>
      <p:cxnSp>
        <p:nvCxnSpPr>
          <p:cNvPr id="8223" name="AutoShape 70"/>
          <p:cNvCxnSpPr>
            <a:cxnSpLocks noChangeShapeType="1"/>
            <a:stCxn id="8196" idx="2"/>
            <a:endCxn id="8222" idx="0"/>
          </p:cNvCxnSpPr>
          <p:nvPr/>
        </p:nvCxnSpPr>
        <p:spPr bwMode="auto">
          <a:xfrm>
            <a:off x="1145381" y="3985122"/>
            <a:ext cx="794" cy="146895"/>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224" name="Rectangle 73"/>
          <p:cNvSpPr>
            <a:spLocks noChangeArrowheads="1"/>
          </p:cNvSpPr>
          <p:nvPr/>
        </p:nvSpPr>
        <p:spPr bwMode="auto">
          <a:xfrm>
            <a:off x="2990533" y="3075687"/>
            <a:ext cx="5795962" cy="44785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000" b="1" dirty="0"/>
              <a:t>Valérie RIGAU / Mathieu GALLO (pédiatrie) - </a:t>
            </a:r>
            <a:r>
              <a:rPr lang="fr-FR" altLang="fr-FR" sz="900" i="1" dirty="0"/>
              <a:t>Responsables Scientifiques collections Pédiatrique, </a:t>
            </a:r>
          </a:p>
          <a:p>
            <a:pPr eaLnBrk="1" hangingPunct="1">
              <a:spcBef>
                <a:spcPct val="0"/>
              </a:spcBef>
              <a:buFontTx/>
              <a:buNone/>
            </a:pPr>
            <a:r>
              <a:rPr lang="fr-FR" altLang="fr-FR" sz="900" i="1" dirty="0" err="1"/>
              <a:t>Anapath</a:t>
            </a:r>
            <a:r>
              <a:rPr lang="fr-FR" altLang="fr-FR" sz="900" i="1" dirty="0"/>
              <a:t> 25-Mort subite du nourrisson/</a:t>
            </a:r>
            <a:r>
              <a:rPr lang="fr-FR" altLang="fr-FR" sz="900" i="1" dirty="0" err="1"/>
              <a:t>Anapath</a:t>
            </a:r>
            <a:r>
              <a:rPr lang="fr-FR" altLang="fr-FR" sz="900" i="1" dirty="0"/>
              <a:t> 30_Echantillons cutanés médicaux légaux</a:t>
            </a:r>
          </a:p>
        </p:txBody>
      </p:sp>
      <p:sp>
        <p:nvSpPr>
          <p:cNvPr id="8226" name="Rectangle 65"/>
          <p:cNvSpPr>
            <a:spLocks noChangeArrowheads="1"/>
          </p:cNvSpPr>
          <p:nvPr/>
        </p:nvSpPr>
        <p:spPr bwMode="auto">
          <a:xfrm>
            <a:off x="5388978" y="6037113"/>
            <a:ext cx="1990156" cy="51703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t>Déborah WAGNER </a:t>
            </a:r>
          </a:p>
          <a:p>
            <a:pPr algn="ctr" eaLnBrk="1" hangingPunct="1">
              <a:spcBef>
                <a:spcPct val="0"/>
              </a:spcBef>
              <a:buFontTx/>
              <a:buNone/>
            </a:pPr>
            <a:r>
              <a:rPr lang="fr-FR" altLang="fr-FR" sz="1000" i="1" dirty="0"/>
              <a:t>Correspondant Risque Chimique</a:t>
            </a:r>
          </a:p>
        </p:txBody>
      </p:sp>
      <p:sp>
        <p:nvSpPr>
          <p:cNvPr id="35" name="Rectangle 69"/>
          <p:cNvSpPr>
            <a:spLocks noChangeArrowheads="1"/>
          </p:cNvSpPr>
          <p:nvPr/>
        </p:nvSpPr>
        <p:spPr bwMode="auto">
          <a:xfrm>
            <a:off x="2990533" y="5706948"/>
            <a:ext cx="5795962" cy="2079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000" b="1" dirty="0"/>
              <a:t>Marion PIREL - </a:t>
            </a:r>
            <a:r>
              <a:rPr lang="fr-FR" altLang="fr-FR" sz="900" i="1" dirty="0"/>
              <a:t>Médecin ACP non responsable de collections mais participant aux activités CRB</a:t>
            </a:r>
          </a:p>
        </p:txBody>
      </p:sp>
      <p:cxnSp>
        <p:nvCxnSpPr>
          <p:cNvPr id="37" name="AutoShape 50"/>
          <p:cNvCxnSpPr>
            <a:cxnSpLocks noChangeShapeType="1"/>
            <a:stCxn id="8197" idx="3"/>
            <a:endCxn id="35" idx="1"/>
          </p:cNvCxnSpPr>
          <p:nvPr/>
        </p:nvCxnSpPr>
        <p:spPr bwMode="auto">
          <a:xfrm>
            <a:off x="1939925" y="1736480"/>
            <a:ext cx="1050608" cy="4074450"/>
          </a:xfrm>
          <a:prstGeom prst="bentConnector3">
            <a:avLst>
              <a:gd name="adj1" fmla="val 50000"/>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9" name="AutoShape 57"/>
          <p:cNvCxnSpPr>
            <a:cxnSpLocks noChangeShapeType="1"/>
            <a:stCxn id="8197" idx="3"/>
            <a:endCxn id="8224" idx="1"/>
          </p:cNvCxnSpPr>
          <p:nvPr/>
        </p:nvCxnSpPr>
        <p:spPr bwMode="auto">
          <a:xfrm>
            <a:off x="1939925" y="1736480"/>
            <a:ext cx="1050608" cy="1563136"/>
          </a:xfrm>
          <a:prstGeom prst="bentConnector3">
            <a:avLst>
              <a:gd name="adj1" fmla="val 50000"/>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2" name="Rectangle 69"/>
          <p:cNvSpPr>
            <a:spLocks noChangeArrowheads="1"/>
          </p:cNvSpPr>
          <p:nvPr/>
        </p:nvSpPr>
        <p:spPr bwMode="auto">
          <a:xfrm>
            <a:off x="2990533" y="5329748"/>
            <a:ext cx="5795962" cy="34581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000" b="1" dirty="0"/>
              <a:t>Sophie COLOMB - </a:t>
            </a:r>
            <a:r>
              <a:rPr lang="fr-FR" altLang="fr-FR" sz="900" i="1" dirty="0"/>
              <a:t>Responsable Scientifique de la Collection </a:t>
            </a:r>
            <a:r>
              <a:rPr lang="fr-FR" altLang="fr-FR" sz="900" i="1" dirty="0" err="1"/>
              <a:t>Anapath</a:t>
            </a:r>
            <a:r>
              <a:rPr lang="fr-FR" altLang="fr-FR" sz="900" i="1" dirty="0"/>
              <a:t> 34_Cortex</a:t>
            </a:r>
          </a:p>
        </p:txBody>
      </p:sp>
      <p:cxnSp>
        <p:nvCxnSpPr>
          <p:cNvPr id="43" name="AutoShape 57"/>
          <p:cNvCxnSpPr>
            <a:cxnSpLocks noChangeShapeType="1"/>
            <a:stCxn id="8197" idx="3"/>
            <a:endCxn id="42" idx="1"/>
          </p:cNvCxnSpPr>
          <p:nvPr/>
        </p:nvCxnSpPr>
        <p:spPr bwMode="auto">
          <a:xfrm>
            <a:off x="1939925" y="1736480"/>
            <a:ext cx="1050608" cy="3766173"/>
          </a:xfrm>
          <a:prstGeom prst="bentConnector3">
            <a:avLst>
              <a:gd name="adj1" fmla="val 50000"/>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1" name="ZoneTexte 40"/>
          <p:cNvSpPr txBox="1"/>
          <p:nvPr/>
        </p:nvSpPr>
        <p:spPr>
          <a:xfrm>
            <a:off x="6283234" y="6539064"/>
            <a:ext cx="2495006" cy="307777"/>
          </a:xfrm>
          <a:prstGeom prst="rect">
            <a:avLst/>
          </a:prstGeom>
          <a:noFill/>
        </p:spPr>
        <p:txBody>
          <a:bodyPr wrap="square" rtlCol="0">
            <a:spAutoFit/>
          </a:bodyPr>
          <a:lstStyle/>
          <a:p>
            <a:pPr algn="r"/>
            <a:r>
              <a:rPr lang="fr-FR" sz="1400" b="1" dirty="0"/>
              <a:t>RB-7-IN-002 version 8</a:t>
            </a:r>
          </a:p>
        </p:txBody>
      </p:sp>
      <p:sp>
        <p:nvSpPr>
          <p:cNvPr id="8219" name="Text Box 66"/>
          <p:cNvSpPr txBox="1">
            <a:spLocks noChangeArrowheads="1"/>
          </p:cNvSpPr>
          <p:nvPr/>
        </p:nvSpPr>
        <p:spPr bwMode="auto">
          <a:xfrm>
            <a:off x="326966" y="6053603"/>
            <a:ext cx="178472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200" dirty="0"/>
              <a:t>Personnel Anatomie et cytologie pathologique</a:t>
            </a:r>
          </a:p>
        </p:txBody>
      </p:sp>
      <p:sp>
        <p:nvSpPr>
          <p:cNvPr id="49" name="Rectangle 63"/>
          <p:cNvSpPr>
            <a:spLocks noChangeArrowheads="1"/>
          </p:cNvSpPr>
          <p:nvPr/>
        </p:nvSpPr>
        <p:spPr bwMode="auto">
          <a:xfrm>
            <a:off x="3890513" y="6037114"/>
            <a:ext cx="1444924" cy="51703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t>Arnaud SENEGAS</a:t>
            </a:r>
          </a:p>
          <a:p>
            <a:pPr algn="ctr" eaLnBrk="1" hangingPunct="1">
              <a:spcBef>
                <a:spcPct val="0"/>
              </a:spcBef>
              <a:buFontTx/>
              <a:buNone/>
            </a:pPr>
            <a:r>
              <a:rPr lang="fr-FR" altLang="fr-FR" sz="1000" i="1" dirty="0"/>
              <a:t>Responsable qualité</a:t>
            </a:r>
          </a:p>
        </p:txBody>
      </p:sp>
      <p:sp>
        <p:nvSpPr>
          <p:cNvPr id="50" name="Rectangle 56"/>
          <p:cNvSpPr>
            <a:spLocks noChangeArrowheads="1"/>
          </p:cNvSpPr>
          <p:nvPr/>
        </p:nvSpPr>
        <p:spPr bwMode="auto">
          <a:xfrm>
            <a:off x="2992121" y="1732969"/>
            <a:ext cx="5795962" cy="40269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000" b="1" dirty="0"/>
              <a:t>Valérie RIGAU, </a:t>
            </a:r>
            <a:r>
              <a:rPr lang="fr-FR" altLang="fr-FR" sz="900" i="1" dirty="0"/>
              <a:t>Responsable scientifique des collections </a:t>
            </a:r>
            <a:r>
              <a:rPr lang="fr-FR" altLang="fr-FR" sz="900" i="1" dirty="0" err="1"/>
              <a:t>Anapath</a:t>
            </a:r>
            <a:r>
              <a:rPr lang="fr-FR" altLang="fr-FR" sz="900" i="1" dirty="0"/>
              <a:t> 29_Tissus Pathologiques, </a:t>
            </a:r>
          </a:p>
          <a:p>
            <a:pPr eaLnBrk="1" hangingPunct="1">
              <a:spcBef>
                <a:spcPct val="0"/>
              </a:spcBef>
              <a:buFontTx/>
              <a:buNone/>
            </a:pPr>
            <a:r>
              <a:rPr lang="fr-FR" altLang="fr-FR" sz="900" i="1" dirty="0"/>
              <a:t>Anapath 31_CEREMET LR, Anapath 33_Foetophatologie</a:t>
            </a:r>
          </a:p>
          <a:p>
            <a:pPr eaLnBrk="1" hangingPunct="1">
              <a:spcBef>
                <a:spcPct val="0"/>
              </a:spcBef>
              <a:buNone/>
            </a:pPr>
            <a:r>
              <a:rPr lang="fr-FR" altLang="fr-FR" sz="900" b="1" dirty="0"/>
              <a:t>Isabelle QUERRE, </a:t>
            </a:r>
            <a:r>
              <a:rPr lang="fr-FR" altLang="fr-FR" sz="900" i="1" dirty="0" err="1"/>
              <a:t>Resp</a:t>
            </a:r>
            <a:r>
              <a:rPr lang="fr-FR" altLang="fr-FR" sz="900" i="1" dirty="0"/>
              <a:t>. scientifique sous collection LYMPHA-VASC implémentée dans </a:t>
            </a:r>
            <a:r>
              <a:rPr lang="fr-FR" altLang="fr-FR" sz="900" i="1" dirty="0" err="1"/>
              <a:t>Anapath</a:t>
            </a:r>
            <a:r>
              <a:rPr lang="fr-FR" altLang="fr-FR" sz="900" i="1" dirty="0"/>
              <a:t> 29</a:t>
            </a:r>
          </a:p>
        </p:txBody>
      </p:sp>
      <p:cxnSp>
        <p:nvCxnSpPr>
          <p:cNvPr id="57" name="AutoShape 59"/>
          <p:cNvCxnSpPr>
            <a:cxnSpLocks noChangeShapeType="1"/>
            <a:stCxn id="8197" idx="3"/>
            <a:endCxn id="50" idx="1"/>
          </p:cNvCxnSpPr>
          <p:nvPr/>
        </p:nvCxnSpPr>
        <p:spPr bwMode="auto">
          <a:xfrm>
            <a:off x="1939925" y="1736480"/>
            <a:ext cx="1052196" cy="197837"/>
          </a:xfrm>
          <a:prstGeom prst="bentConnector3">
            <a:avLst>
              <a:gd name="adj1" fmla="val 50000"/>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1"/>
          <p:cNvSpPr>
            <a:spLocks noChangeArrowheads="1"/>
          </p:cNvSpPr>
          <p:nvPr/>
        </p:nvSpPr>
        <p:spPr bwMode="auto">
          <a:xfrm>
            <a:off x="3683479" y="5418469"/>
            <a:ext cx="5181024" cy="1036184"/>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fr-FR" altLang="fr-FR" sz="1800">
              <a:solidFill>
                <a:srgbClr val="000000"/>
              </a:solidFill>
            </a:endParaRPr>
          </a:p>
        </p:txBody>
      </p:sp>
      <p:sp>
        <p:nvSpPr>
          <p:cNvPr id="16387" name="Rectangle 7"/>
          <p:cNvSpPr>
            <a:spLocks noChangeArrowheads="1"/>
          </p:cNvSpPr>
          <p:nvPr/>
        </p:nvSpPr>
        <p:spPr bwMode="auto">
          <a:xfrm>
            <a:off x="460375" y="1175693"/>
            <a:ext cx="2484438" cy="461665"/>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dirty="0">
                <a:solidFill>
                  <a:srgbClr val="000000"/>
                </a:solidFill>
              </a:rPr>
              <a:t>Virologie </a:t>
            </a:r>
          </a:p>
          <a:p>
            <a:pPr algn="ctr" eaLnBrk="1" hangingPunct="1">
              <a:spcBef>
                <a:spcPct val="0"/>
              </a:spcBef>
              <a:buFontTx/>
              <a:buNone/>
            </a:pPr>
            <a:r>
              <a:rPr lang="fr-FR" altLang="fr-FR" sz="1200" dirty="0">
                <a:solidFill>
                  <a:srgbClr val="000000"/>
                </a:solidFill>
              </a:rPr>
              <a:t>(</a:t>
            </a:r>
            <a:r>
              <a:rPr lang="fr-FR" altLang="fr-FR" sz="1200" i="1" dirty="0">
                <a:solidFill>
                  <a:srgbClr val="000000"/>
                </a:solidFill>
              </a:rPr>
              <a:t>R+4</a:t>
            </a:r>
            <a:r>
              <a:rPr lang="fr-FR" altLang="fr-FR" sz="1200" dirty="0"/>
              <a:t> – </a:t>
            </a:r>
            <a:r>
              <a:rPr lang="fr-FR" altLang="fr-FR" sz="1200" i="1" dirty="0">
                <a:solidFill>
                  <a:srgbClr val="000000"/>
                </a:solidFill>
              </a:rPr>
              <a:t>CRB_Commun </a:t>
            </a:r>
            <a:r>
              <a:rPr lang="fr-FR" altLang="fr-FR" sz="1200" dirty="0"/>
              <a:t>– </a:t>
            </a:r>
            <a:r>
              <a:rPr lang="fr-FR" altLang="fr-FR" sz="1200" i="1" dirty="0">
                <a:solidFill>
                  <a:srgbClr val="000000"/>
                </a:solidFill>
              </a:rPr>
              <a:t>SUB</a:t>
            </a:r>
            <a:r>
              <a:rPr lang="fr-FR" altLang="fr-FR" sz="1200" dirty="0">
                <a:solidFill>
                  <a:srgbClr val="000000"/>
                </a:solidFill>
              </a:rPr>
              <a:t>)</a:t>
            </a:r>
          </a:p>
        </p:txBody>
      </p:sp>
      <p:sp>
        <p:nvSpPr>
          <p:cNvPr id="16388" name="Rectangle 8"/>
          <p:cNvSpPr>
            <a:spLocks noChangeArrowheads="1"/>
          </p:cNvSpPr>
          <p:nvPr/>
        </p:nvSpPr>
        <p:spPr bwMode="auto">
          <a:xfrm>
            <a:off x="773906" y="1763334"/>
            <a:ext cx="1857375"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solidFill>
                  <a:srgbClr val="000000"/>
                </a:solidFill>
              </a:rPr>
              <a:t>Edouard TUAILLON</a:t>
            </a:r>
          </a:p>
          <a:p>
            <a:pPr algn="ctr" eaLnBrk="1" hangingPunct="1">
              <a:spcBef>
                <a:spcPct val="0"/>
              </a:spcBef>
              <a:buFontTx/>
              <a:buNone/>
            </a:pPr>
            <a:r>
              <a:rPr lang="fr-FR" altLang="fr-FR" sz="1000" i="1" dirty="0">
                <a:solidFill>
                  <a:srgbClr val="000000"/>
                </a:solidFill>
              </a:rPr>
              <a:t>Responsable </a:t>
            </a:r>
            <a:br>
              <a:rPr lang="fr-FR" altLang="fr-FR" sz="1000" i="1" dirty="0">
                <a:solidFill>
                  <a:srgbClr val="000000"/>
                </a:solidFill>
              </a:rPr>
            </a:br>
            <a:r>
              <a:rPr lang="fr-FR" altLang="fr-FR" sz="1000" i="1" dirty="0">
                <a:solidFill>
                  <a:srgbClr val="000000"/>
                </a:solidFill>
              </a:rPr>
              <a:t>des collections</a:t>
            </a:r>
          </a:p>
        </p:txBody>
      </p:sp>
      <p:sp>
        <p:nvSpPr>
          <p:cNvPr id="16389" name="Rectangle 9"/>
          <p:cNvSpPr>
            <a:spLocks noChangeArrowheads="1"/>
          </p:cNvSpPr>
          <p:nvPr/>
        </p:nvSpPr>
        <p:spPr bwMode="auto">
          <a:xfrm>
            <a:off x="773906" y="2610816"/>
            <a:ext cx="1857375" cy="37039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solidFill>
                  <a:srgbClr val="000000"/>
                </a:solidFill>
              </a:rPr>
              <a:t>Amandine PISONI</a:t>
            </a:r>
          </a:p>
          <a:p>
            <a:pPr algn="ctr" eaLnBrk="1" hangingPunct="1">
              <a:spcBef>
                <a:spcPct val="0"/>
              </a:spcBef>
              <a:buFontTx/>
              <a:buNone/>
            </a:pPr>
            <a:r>
              <a:rPr lang="fr-FR" altLang="fr-FR" sz="1000" i="1" dirty="0">
                <a:solidFill>
                  <a:srgbClr val="000000"/>
                </a:solidFill>
              </a:rPr>
              <a:t>Responsable opérationnelle</a:t>
            </a:r>
          </a:p>
        </p:txBody>
      </p:sp>
      <p:sp>
        <p:nvSpPr>
          <p:cNvPr id="16390" name="Rectangle 10"/>
          <p:cNvSpPr>
            <a:spLocks noChangeArrowheads="1"/>
          </p:cNvSpPr>
          <p:nvPr/>
        </p:nvSpPr>
        <p:spPr bwMode="auto">
          <a:xfrm>
            <a:off x="593793" y="3378713"/>
            <a:ext cx="2217600" cy="68229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solidFill>
                  <a:srgbClr val="000000"/>
                </a:solidFill>
              </a:rPr>
              <a:t>Soraya GROC</a:t>
            </a:r>
          </a:p>
          <a:p>
            <a:pPr algn="ctr" eaLnBrk="1" hangingPunct="1">
              <a:spcBef>
                <a:spcPct val="0"/>
              </a:spcBef>
              <a:buNone/>
            </a:pPr>
            <a:r>
              <a:rPr lang="fr-FR" altLang="fr-FR" sz="1000" i="1" dirty="0">
                <a:solidFill>
                  <a:srgbClr val="000000"/>
                </a:solidFill>
              </a:rPr>
              <a:t> Ingénieur Virologie</a:t>
            </a:r>
          </a:p>
        </p:txBody>
      </p:sp>
      <p:cxnSp>
        <p:nvCxnSpPr>
          <p:cNvPr id="16391" name="AutoShape 14"/>
          <p:cNvCxnSpPr>
            <a:cxnSpLocks noChangeShapeType="1"/>
            <a:stCxn id="16388" idx="2"/>
            <a:endCxn id="16389" idx="0"/>
          </p:cNvCxnSpPr>
          <p:nvPr/>
        </p:nvCxnSpPr>
        <p:spPr bwMode="auto">
          <a:xfrm>
            <a:off x="1702594" y="2268159"/>
            <a:ext cx="0" cy="342657"/>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392" name="AutoShape 15"/>
          <p:cNvCxnSpPr>
            <a:cxnSpLocks noChangeShapeType="1"/>
            <a:stCxn id="16389" idx="2"/>
            <a:endCxn id="16390" idx="0"/>
          </p:cNvCxnSpPr>
          <p:nvPr/>
        </p:nvCxnSpPr>
        <p:spPr bwMode="auto">
          <a:xfrm flipH="1">
            <a:off x="1702593" y="2981214"/>
            <a:ext cx="1" cy="397499"/>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393" name="Rectangle 24"/>
          <p:cNvSpPr>
            <a:spLocks noChangeArrowheads="1"/>
          </p:cNvSpPr>
          <p:nvPr/>
        </p:nvSpPr>
        <p:spPr bwMode="auto">
          <a:xfrm>
            <a:off x="6193289" y="5733050"/>
            <a:ext cx="2311400" cy="583701"/>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solidFill>
                  <a:srgbClr val="000000"/>
                </a:solidFill>
              </a:rPr>
              <a:t>Gisèle TRINQUIER</a:t>
            </a:r>
          </a:p>
          <a:p>
            <a:pPr algn="ctr" eaLnBrk="1" hangingPunct="1">
              <a:spcBef>
                <a:spcPct val="0"/>
              </a:spcBef>
              <a:buFontTx/>
              <a:buNone/>
            </a:pPr>
            <a:r>
              <a:rPr lang="fr-FR" altLang="fr-FR" sz="1000" i="1" dirty="0">
                <a:solidFill>
                  <a:srgbClr val="000000"/>
                </a:solidFill>
              </a:rPr>
              <a:t>Cadre de Santé et Gestionnaire qualité</a:t>
            </a:r>
          </a:p>
          <a:p>
            <a:pPr algn="ctr" eaLnBrk="1" hangingPunct="1">
              <a:spcBef>
                <a:spcPct val="0"/>
              </a:spcBef>
              <a:buNone/>
            </a:pPr>
            <a:r>
              <a:rPr lang="fr-FR" altLang="fr-FR" sz="1000" i="1" dirty="0">
                <a:solidFill>
                  <a:srgbClr val="000000"/>
                </a:solidFill>
              </a:rPr>
              <a:t>Responsable hygiène et sécurité</a:t>
            </a:r>
          </a:p>
        </p:txBody>
      </p:sp>
      <p:sp>
        <p:nvSpPr>
          <p:cNvPr id="16394" name="Rectangle 25"/>
          <p:cNvSpPr>
            <a:spLocks noChangeArrowheads="1"/>
          </p:cNvSpPr>
          <p:nvPr/>
        </p:nvSpPr>
        <p:spPr bwMode="auto">
          <a:xfrm>
            <a:off x="4583722" y="1673789"/>
            <a:ext cx="4033227" cy="68391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000" b="1" dirty="0"/>
              <a:t>Edouard TUAILLON</a:t>
            </a:r>
          </a:p>
          <a:p>
            <a:pPr eaLnBrk="1" hangingPunct="1">
              <a:spcBef>
                <a:spcPct val="0"/>
              </a:spcBef>
              <a:buFontTx/>
              <a:buNone/>
            </a:pPr>
            <a:r>
              <a:rPr lang="fr-FR" altLang="fr-FR" sz="1000" i="1" dirty="0"/>
              <a:t>Responsable scientifique de la collection du programme de recherche DIRTEC-MI (Diagnostic, Recherche Translationnelle, Epidémiologie et Cliniques des Maladies Infectieuses)</a:t>
            </a:r>
          </a:p>
        </p:txBody>
      </p:sp>
      <p:cxnSp>
        <p:nvCxnSpPr>
          <p:cNvPr id="16397" name="AutoShape 29"/>
          <p:cNvCxnSpPr>
            <a:cxnSpLocks noChangeShapeType="1"/>
            <a:stCxn id="16388" idx="3"/>
            <a:endCxn id="16394" idx="1"/>
          </p:cNvCxnSpPr>
          <p:nvPr/>
        </p:nvCxnSpPr>
        <p:spPr bwMode="auto">
          <a:xfrm flipV="1">
            <a:off x="2631281" y="2015746"/>
            <a:ext cx="1952441" cy="1"/>
          </a:xfrm>
          <a:prstGeom prst="bentConnector3">
            <a:avLst>
              <a:gd name="adj1" fmla="val 50000"/>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399" name="Text Box 33"/>
          <p:cNvSpPr txBox="1">
            <a:spLocks noChangeArrowheads="1"/>
          </p:cNvSpPr>
          <p:nvPr/>
        </p:nvSpPr>
        <p:spPr bwMode="auto">
          <a:xfrm>
            <a:off x="5326514" y="5416876"/>
            <a:ext cx="1733550"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400" dirty="0">
                <a:solidFill>
                  <a:srgbClr val="000000"/>
                </a:solidFill>
              </a:rPr>
              <a:t>Personnel Virologie</a:t>
            </a:r>
          </a:p>
        </p:txBody>
      </p:sp>
      <p:sp>
        <p:nvSpPr>
          <p:cNvPr id="16400" name="Rectangle 4"/>
          <p:cNvSpPr>
            <a:spLocks noChangeArrowheads="1"/>
          </p:cNvSpPr>
          <p:nvPr/>
        </p:nvSpPr>
        <p:spPr bwMode="auto">
          <a:xfrm>
            <a:off x="363538" y="304800"/>
            <a:ext cx="4338637" cy="339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600" b="1">
                <a:solidFill>
                  <a:srgbClr val="000000"/>
                </a:solidFill>
              </a:rPr>
              <a:t>Organigramme fonctionnel par thématique</a:t>
            </a:r>
          </a:p>
        </p:txBody>
      </p:sp>
      <p:sp>
        <p:nvSpPr>
          <p:cNvPr id="16402" name="Rectangle 24"/>
          <p:cNvSpPr>
            <a:spLocks noChangeArrowheads="1"/>
          </p:cNvSpPr>
          <p:nvPr/>
        </p:nvSpPr>
        <p:spPr bwMode="auto">
          <a:xfrm>
            <a:off x="4043659" y="5720908"/>
            <a:ext cx="1584325" cy="583701"/>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solidFill>
                  <a:srgbClr val="000000"/>
                </a:solidFill>
              </a:rPr>
              <a:t>Amandine PISONI</a:t>
            </a:r>
          </a:p>
          <a:p>
            <a:pPr algn="ctr" eaLnBrk="1" hangingPunct="1">
              <a:spcBef>
                <a:spcPct val="0"/>
              </a:spcBef>
              <a:buFontTx/>
              <a:buNone/>
            </a:pPr>
            <a:r>
              <a:rPr lang="fr-FR" altLang="fr-FR" sz="1000" i="1" dirty="0">
                <a:solidFill>
                  <a:srgbClr val="000000"/>
                </a:solidFill>
              </a:rPr>
              <a:t>Responsable qualité</a:t>
            </a:r>
          </a:p>
        </p:txBody>
      </p:sp>
      <p:sp>
        <p:nvSpPr>
          <p:cNvPr id="24" name="ZoneTexte 23"/>
          <p:cNvSpPr txBox="1"/>
          <p:nvPr/>
        </p:nvSpPr>
        <p:spPr>
          <a:xfrm>
            <a:off x="6283234" y="6426926"/>
            <a:ext cx="2495006" cy="307777"/>
          </a:xfrm>
          <a:prstGeom prst="rect">
            <a:avLst/>
          </a:prstGeom>
          <a:noFill/>
        </p:spPr>
        <p:txBody>
          <a:bodyPr wrap="square" rtlCol="0">
            <a:spAutoFit/>
          </a:bodyPr>
          <a:lstStyle/>
          <a:p>
            <a:pPr algn="r"/>
            <a:r>
              <a:rPr lang="fr-FR" sz="1400" b="1" dirty="0"/>
              <a:t>RB-7-IN-002 version 8</a:t>
            </a:r>
          </a:p>
        </p:txBody>
      </p:sp>
      <p:pic>
        <p:nvPicPr>
          <p:cNvPr id="2" name="Image 1" descr="lOGO CRB - titre orange validé">
            <a:extLst>
              <a:ext uri="{FF2B5EF4-FFF2-40B4-BE49-F238E27FC236}">
                <a16:creationId xmlns:a16="http://schemas.microsoft.com/office/drawing/2014/main" id="{C23DE537-4326-7D35-5BC9-3EA020A3AE5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15" y="6299200"/>
            <a:ext cx="603437" cy="52943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Oval 27"/>
          <p:cNvSpPr>
            <a:spLocks noChangeArrowheads="1"/>
          </p:cNvSpPr>
          <p:nvPr/>
        </p:nvSpPr>
        <p:spPr bwMode="auto">
          <a:xfrm>
            <a:off x="520687" y="1045218"/>
            <a:ext cx="7939046" cy="4774479"/>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fr-FR" altLang="fr-FR" sz="1800"/>
          </a:p>
        </p:txBody>
      </p:sp>
      <p:sp>
        <p:nvSpPr>
          <p:cNvPr id="3075" name="Rectangle 6"/>
          <p:cNvSpPr>
            <a:spLocks noChangeArrowheads="1"/>
          </p:cNvSpPr>
          <p:nvPr/>
        </p:nvSpPr>
        <p:spPr bwMode="auto">
          <a:xfrm>
            <a:off x="1109663" y="327025"/>
            <a:ext cx="6853237" cy="339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600" b="1" dirty="0"/>
              <a:t>Thématiques de collections au sein du CRB du CHU de Montpellier</a:t>
            </a:r>
          </a:p>
        </p:txBody>
      </p:sp>
      <p:sp>
        <p:nvSpPr>
          <p:cNvPr id="3076" name="Rectangle 8"/>
          <p:cNvSpPr>
            <a:spLocks noChangeArrowheads="1"/>
          </p:cNvSpPr>
          <p:nvPr/>
        </p:nvSpPr>
        <p:spPr bwMode="auto">
          <a:xfrm>
            <a:off x="1948656" y="1891609"/>
            <a:ext cx="1582738" cy="46831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dirty="0" err="1"/>
              <a:t>Tumorothèque</a:t>
            </a:r>
            <a:endParaRPr lang="fr-FR" altLang="fr-FR" sz="1200" dirty="0"/>
          </a:p>
        </p:txBody>
      </p:sp>
      <p:sp>
        <p:nvSpPr>
          <p:cNvPr id="3077" name="Rectangle 10"/>
          <p:cNvSpPr>
            <a:spLocks noChangeArrowheads="1"/>
          </p:cNvSpPr>
          <p:nvPr/>
        </p:nvSpPr>
        <p:spPr bwMode="auto">
          <a:xfrm>
            <a:off x="5627471" y="1891609"/>
            <a:ext cx="1582738" cy="46831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a:t>Banque de tissus</a:t>
            </a:r>
            <a:br>
              <a:rPr lang="fr-FR" altLang="fr-FR" sz="1200"/>
            </a:br>
            <a:r>
              <a:rPr lang="fr-FR" altLang="fr-FR" sz="1200"/>
              <a:t> non tumoraux</a:t>
            </a:r>
          </a:p>
        </p:txBody>
      </p:sp>
      <p:sp>
        <p:nvSpPr>
          <p:cNvPr id="3078" name="Rectangle 11"/>
          <p:cNvSpPr>
            <a:spLocks noChangeArrowheads="1"/>
          </p:cNvSpPr>
          <p:nvPr/>
        </p:nvSpPr>
        <p:spPr bwMode="auto">
          <a:xfrm>
            <a:off x="5940425" y="2614942"/>
            <a:ext cx="1582738" cy="46831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a:t>Cellules Souches</a:t>
            </a:r>
          </a:p>
        </p:txBody>
      </p:sp>
      <p:sp>
        <p:nvSpPr>
          <p:cNvPr id="3079" name="Rectangle 12"/>
          <p:cNvSpPr>
            <a:spLocks noChangeArrowheads="1"/>
          </p:cNvSpPr>
          <p:nvPr/>
        </p:nvSpPr>
        <p:spPr bwMode="auto">
          <a:xfrm>
            <a:off x="1193642" y="2616529"/>
            <a:ext cx="1779587" cy="466725"/>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a:t>Liquides Biologiques</a:t>
            </a:r>
          </a:p>
          <a:p>
            <a:pPr algn="ctr" eaLnBrk="1" hangingPunct="1">
              <a:spcBef>
                <a:spcPct val="0"/>
              </a:spcBef>
              <a:buFontTx/>
              <a:buNone/>
            </a:pPr>
            <a:r>
              <a:rPr lang="fr-FR" altLang="fr-FR" sz="1200"/>
              <a:t>Biochimie</a:t>
            </a:r>
          </a:p>
        </p:txBody>
      </p:sp>
      <p:sp>
        <p:nvSpPr>
          <p:cNvPr id="3081" name="Rectangle 13"/>
          <p:cNvSpPr>
            <a:spLocks noChangeArrowheads="1"/>
          </p:cNvSpPr>
          <p:nvPr/>
        </p:nvSpPr>
        <p:spPr bwMode="auto">
          <a:xfrm>
            <a:off x="6418840" y="3400785"/>
            <a:ext cx="1582738" cy="468313"/>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dirty="0"/>
              <a:t>Cellules </a:t>
            </a:r>
          </a:p>
        </p:txBody>
      </p:sp>
      <p:sp>
        <p:nvSpPr>
          <p:cNvPr id="3082" name="Text Box 28"/>
          <p:cNvSpPr txBox="1">
            <a:spLocks noChangeArrowheads="1"/>
          </p:cNvSpPr>
          <p:nvPr/>
        </p:nvSpPr>
        <p:spPr bwMode="auto">
          <a:xfrm>
            <a:off x="4148104" y="5449809"/>
            <a:ext cx="684213"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800" b="1" dirty="0"/>
              <a:t>CRB</a:t>
            </a:r>
          </a:p>
        </p:txBody>
      </p:sp>
      <p:sp>
        <p:nvSpPr>
          <p:cNvPr id="3083" name="Rectangle 10"/>
          <p:cNvSpPr>
            <a:spLocks noChangeArrowheads="1"/>
          </p:cNvSpPr>
          <p:nvPr/>
        </p:nvSpPr>
        <p:spPr bwMode="auto">
          <a:xfrm>
            <a:off x="3788497" y="1657453"/>
            <a:ext cx="1582737" cy="468312"/>
          </a:xfrm>
          <a:prstGeom prst="rect">
            <a:avLst/>
          </a:prstGeom>
          <a:solidFill>
            <a:srgbClr val="FFCCFF"/>
          </a:solid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a:t>Leishmania*</a:t>
            </a:r>
          </a:p>
        </p:txBody>
      </p:sp>
      <p:sp>
        <p:nvSpPr>
          <p:cNvPr id="3084" name="Text Box 31"/>
          <p:cNvSpPr txBox="1">
            <a:spLocks noChangeArrowheads="1"/>
          </p:cNvSpPr>
          <p:nvPr/>
        </p:nvSpPr>
        <p:spPr bwMode="auto">
          <a:xfrm>
            <a:off x="766763" y="6175375"/>
            <a:ext cx="5568950" cy="24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000" dirty="0"/>
              <a:t>* Seule thématique du CRB du CHU de Montpellier de Ressources Biologiques non humaines</a:t>
            </a:r>
          </a:p>
        </p:txBody>
      </p:sp>
      <p:sp>
        <p:nvSpPr>
          <p:cNvPr id="3086" name="Rectangle 13"/>
          <p:cNvSpPr>
            <a:spLocks noChangeArrowheads="1"/>
          </p:cNvSpPr>
          <p:nvPr/>
        </p:nvSpPr>
        <p:spPr bwMode="auto">
          <a:xfrm>
            <a:off x="4836103" y="4853976"/>
            <a:ext cx="1582737" cy="46831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a:t>Virologie </a:t>
            </a:r>
          </a:p>
        </p:txBody>
      </p:sp>
      <p:sp>
        <p:nvSpPr>
          <p:cNvPr id="3087" name="Rectangle 13"/>
          <p:cNvSpPr>
            <a:spLocks noChangeArrowheads="1"/>
          </p:cNvSpPr>
          <p:nvPr/>
        </p:nvSpPr>
        <p:spPr bwMode="auto">
          <a:xfrm>
            <a:off x="1798076" y="4145870"/>
            <a:ext cx="1883898" cy="468313"/>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dirty="0"/>
              <a:t>Centre d’investigation Clinique </a:t>
            </a:r>
          </a:p>
        </p:txBody>
      </p:sp>
      <p:sp>
        <p:nvSpPr>
          <p:cNvPr id="3088" name="Rectangle 12"/>
          <p:cNvSpPr>
            <a:spLocks noChangeArrowheads="1"/>
          </p:cNvSpPr>
          <p:nvPr/>
        </p:nvSpPr>
        <p:spPr bwMode="auto">
          <a:xfrm>
            <a:off x="1239679" y="3402373"/>
            <a:ext cx="1733550" cy="466725"/>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dirty="0"/>
              <a:t>Liquides Biologiques</a:t>
            </a:r>
          </a:p>
          <a:p>
            <a:pPr algn="ctr" eaLnBrk="1" hangingPunct="1">
              <a:spcBef>
                <a:spcPct val="0"/>
              </a:spcBef>
              <a:buFontTx/>
              <a:buNone/>
            </a:pPr>
            <a:r>
              <a:rPr lang="fr-FR" altLang="fr-FR" sz="1200" dirty="0"/>
              <a:t>Protéomique Clinique</a:t>
            </a:r>
          </a:p>
        </p:txBody>
      </p:sp>
      <p:sp>
        <p:nvSpPr>
          <p:cNvPr id="18" name="Rectangle 13"/>
          <p:cNvSpPr>
            <a:spLocks noChangeArrowheads="1"/>
          </p:cNvSpPr>
          <p:nvPr/>
        </p:nvSpPr>
        <p:spPr bwMode="auto">
          <a:xfrm>
            <a:off x="2669235" y="4853976"/>
            <a:ext cx="1839685" cy="468313"/>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dirty="0"/>
              <a:t>NéphroTransplanThèque</a:t>
            </a:r>
          </a:p>
        </p:txBody>
      </p:sp>
      <p:sp>
        <p:nvSpPr>
          <p:cNvPr id="19" name="Rectangle 13"/>
          <p:cNvSpPr>
            <a:spLocks noChangeArrowheads="1"/>
          </p:cNvSpPr>
          <p:nvPr/>
        </p:nvSpPr>
        <p:spPr bwMode="auto">
          <a:xfrm>
            <a:off x="5940425" y="4057766"/>
            <a:ext cx="1582738" cy="468313"/>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dirty="0"/>
              <a:t>Îlots de Langerhans </a:t>
            </a:r>
          </a:p>
        </p:txBody>
      </p:sp>
      <p:sp>
        <p:nvSpPr>
          <p:cNvPr id="20" name="ZoneTexte 19"/>
          <p:cNvSpPr txBox="1"/>
          <p:nvPr/>
        </p:nvSpPr>
        <p:spPr>
          <a:xfrm>
            <a:off x="6275660" y="6453386"/>
            <a:ext cx="2495006" cy="307777"/>
          </a:xfrm>
          <a:prstGeom prst="rect">
            <a:avLst/>
          </a:prstGeom>
          <a:noFill/>
        </p:spPr>
        <p:txBody>
          <a:bodyPr wrap="square" rtlCol="0">
            <a:spAutoFit/>
          </a:bodyPr>
          <a:lstStyle/>
          <a:p>
            <a:pPr algn="r"/>
            <a:r>
              <a:rPr lang="fr-FR" sz="1400" b="1" dirty="0"/>
              <a:t>RB-7-IN-002 version 8</a:t>
            </a:r>
          </a:p>
        </p:txBody>
      </p:sp>
      <p:pic>
        <p:nvPicPr>
          <p:cNvPr id="2" name="Image 1" descr="lOGO CRB - titre orange validé">
            <a:extLst>
              <a:ext uri="{FF2B5EF4-FFF2-40B4-BE49-F238E27FC236}">
                <a16:creationId xmlns:a16="http://schemas.microsoft.com/office/drawing/2014/main" id="{B8E55E42-091D-9807-5ED7-D4F64A468B8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15" y="6299200"/>
            <a:ext cx="603437" cy="52943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4" name="Text Box 31"/>
          <p:cNvSpPr txBox="1">
            <a:spLocks noChangeArrowheads="1"/>
          </p:cNvSpPr>
          <p:nvPr/>
        </p:nvSpPr>
        <p:spPr bwMode="auto">
          <a:xfrm>
            <a:off x="667673" y="6149927"/>
            <a:ext cx="818197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None/>
            </a:pPr>
            <a:r>
              <a:rPr lang="fr-FR" altLang="fr-FR" sz="1000" baseline="30000" dirty="0"/>
              <a:t>(1)</a:t>
            </a:r>
            <a:r>
              <a:rPr lang="fr-FR" altLang="fr-FR" sz="1000" dirty="0"/>
              <a:t> Toutes les collections des thématiques encadrées ne sont pas forcément incluses dans le périmètre certifié du CRB du CHU de Montpellier </a:t>
            </a:r>
            <a:r>
              <a:rPr lang="fr-FR" altLang="fr-FR" sz="1000" baseline="30000" dirty="0"/>
              <a:t>(2)</a:t>
            </a:r>
            <a:r>
              <a:rPr lang="fr-FR" altLang="fr-FR" sz="1000" dirty="0"/>
              <a:t> Pôle Santé Publique et Ecologie de la Santé</a:t>
            </a:r>
          </a:p>
          <a:p>
            <a:pPr eaLnBrk="1" hangingPunct="1">
              <a:spcBef>
                <a:spcPct val="0"/>
              </a:spcBef>
              <a:buNone/>
            </a:pPr>
            <a:r>
              <a:rPr lang="fr-FR" altLang="fr-FR" sz="1000" baseline="30000" dirty="0"/>
              <a:t>(3) </a:t>
            </a:r>
            <a:r>
              <a:rPr lang="fr-FR" altLang="fr-FR" sz="1000" dirty="0">
                <a:solidFill>
                  <a:srgbClr val="000000"/>
                </a:solidFill>
              </a:rPr>
              <a:t>Pôle REUNNI²</a:t>
            </a:r>
            <a:endParaRPr lang="fr-FR" altLang="fr-FR" sz="1000" dirty="0"/>
          </a:p>
          <a:p>
            <a:pPr eaLnBrk="1" hangingPunct="1">
              <a:spcBef>
                <a:spcPct val="0"/>
              </a:spcBef>
              <a:buFontTx/>
              <a:buNone/>
            </a:pPr>
            <a:r>
              <a:rPr lang="fr-FR" altLang="fr-FR" sz="1000" baseline="30000" dirty="0"/>
              <a:t>(4)</a:t>
            </a:r>
            <a:r>
              <a:rPr lang="fr-FR" altLang="fr-FR" sz="1000" dirty="0"/>
              <a:t> Seule thématique du CRB d’échantillons biologiques non humains</a:t>
            </a:r>
          </a:p>
        </p:txBody>
      </p:sp>
      <p:sp>
        <p:nvSpPr>
          <p:cNvPr id="54" name="ZoneTexte 53"/>
          <p:cNvSpPr txBox="1"/>
          <p:nvPr/>
        </p:nvSpPr>
        <p:spPr>
          <a:xfrm>
            <a:off x="6283234" y="6426926"/>
            <a:ext cx="2495006" cy="307777"/>
          </a:xfrm>
          <a:prstGeom prst="rect">
            <a:avLst/>
          </a:prstGeom>
          <a:noFill/>
        </p:spPr>
        <p:txBody>
          <a:bodyPr wrap="square" rtlCol="0">
            <a:spAutoFit/>
          </a:bodyPr>
          <a:lstStyle/>
          <a:p>
            <a:pPr algn="r"/>
            <a:r>
              <a:rPr lang="fr-FR" sz="1400" b="1" dirty="0"/>
              <a:t>RB-7-IN-002 version 8</a:t>
            </a:r>
          </a:p>
        </p:txBody>
      </p:sp>
      <p:sp>
        <p:nvSpPr>
          <p:cNvPr id="2" name="Rectangle avec coins arrondis en diagonale 1"/>
          <p:cNvSpPr/>
          <p:nvPr/>
        </p:nvSpPr>
        <p:spPr>
          <a:xfrm>
            <a:off x="3227294" y="758966"/>
            <a:ext cx="2805953" cy="1535997"/>
          </a:xfrm>
          <a:prstGeom prst="round2DiagRect">
            <a:avLst/>
          </a:prstGeom>
          <a:solidFill>
            <a:srgbClr val="0070C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ln w="0"/>
                <a:solidFill>
                  <a:schemeClr val="bg1"/>
                </a:solidFill>
                <a:effectLst>
                  <a:outerShdw blurRad="38100" dist="19050" dir="2700000" algn="tl" rotWithShape="0">
                    <a:schemeClr val="dk1">
                      <a:alpha val="40000"/>
                    </a:schemeClr>
                  </a:outerShdw>
                </a:effectLst>
              </a:rPr>
              <a:t>Pôle d’appui à la stratégie</a:t>
            </a:r>
          </a:p>
          <a:p>
            <a:pPr algn="ctr"/>
            <a:endParaRPr lang="fr-FR" sz="1200" dirty="0">
              <a:ln w="0"/>
              <a:solidFill>
                <a:schemeClr val="tx1"/>
              </a:solidFill>
              <a:effectLst>
                <a:outerShdw blurRad="38100" dist="19050" dir="2700000" algn="tl" rotWithShape="0">
                  <a:schemeClr val="dk1">
                    <a:alpha val="40000"/>
                  </a:schemeClr>
                </a:outerShdw>
              </a:effectLst>
            </a:endParaRPr>
          </a:p>
          <a:p>
            <a:pPr algn="ctr"/>
            <a:r>
              <a:rPr lang="fr-FR" sz="1600" dirty="0"/>
              <a:t>Direction de la Recherche et de </a:t>
            </a:r>
            <a:r>
              <a:rPr lang="fr-FR" sz="1600"/>
              <a:t>l’Innovation </a:t>
            </a:r>
          </a:p>
          <a:p>
            <a:pPr algn="ctr"/>
            <a:endParaRPr lang="fr-FR" sz="1600" dirty="0"/>
          </a:p>
          <a:p>
            <a:pPr algn="ctr"/>
            <a:r>
              <a:rPr lang="fr-FR" sz="800" dirty="0"/>
              <a:t>Valorisation, contrats, partenariats</a:t>
            </a:r>
          </a:p>
        </p:txBody>
      </p:sp>
      <p:sp>
        <p:nvSpPr>
          <p:cNvPr id="62" name="Rectangle avec coins arrondis en diagonale 61"/>
          <p:cNvSpPr/>
          <p:nvPr/>
        </p:nvSpPr>
        <p:spPr>
          <a:xfrm>
            <a:off x="241861" y="519952"/>
            <a:ext cx="2439708" cy="627530"/>
          </a:xfrm>
          <a:prstGeom prst="round2DiagRect">
            <a:avLst/>
          </a:prstGeom>
          <a:solidFill>
            <a:srgbClr val="DDFFFF"/>
          </a:solidFill>
          <a:ln>
            <a:solidFill>
              <a:srgbClr val="ACC2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p>
          <a:p>
            <a:pPr algn="ctr"/>
            <a:r>
              <a:rPr lang="fr-FR" sz="1200" dirty="0">
                <a:ln w="0"/>
                <a:solidFill>
                  <a:schemeClr val="tx1"/>
                </a:solidFill>
                <a:effectLst>
                  <a:outerShdw blurRad="38100" dist="19050" dir="2700000" algn="tl" rotWithShape="0">
                    <a:schemeClr val="dk1">
                      <a:alpha val="40000"/>
                    </a:schemeClr>
                  </a:outerShdw>
                </a:effectLst>
              </a:rPr>
              <a:t>Pôle </a:t>
            </a:r>
          </a:p>
          <a:p>
            <a:pPr algn="ctr"/>
            <a:r>
              <a:rPr lang="fr-FR" sz="1200" dirty="0">
                <a:ln w="0"/>
                <a:solidFill>
                  <a:schemeClr val="tx1"/>
                </a:solidFill>
                <a:effectLst>
                  <a:outerShdw blurRad="38100" dist="19050" dir="2700000" algn="tl" rotWithShape="0">
                    <a:schemeClr val="dk1">
                      <a:alpha val="40000"/>
                    </a:schemeClr>
                  </a:outerShdw>
                </a:effectLst>
              </a:rPr>
              <a:t>Biologie–Pathologie</a:t>
            </a:r>
          </a:p>
          <a:p>
            <a:pPr algn="ctr"/>
            <a:endParaRPr lang="fr-FR" sz="600" dirty="0">
              <a:ln w="0"/>
              <a:solidFill>
                <a:schemeClr val="tx1"/>
              </a:solidFill>
              <a:effectLst>
                <a:outerShdw blurRad="38100" dist="19050" dir="2700000" algn="tl" rotWithShape="0">
                  <a:schemeClr val="dk1">
                    <a:alpha val="40000"/>
                  </a:schemeClr>
                </a:outerShdw>
              </a:effectLst>
            </a:endParaRPr>
          </a:p>
          <a:p>
            <a:pPr algn="ctr"/>
            <a:r>
              <a:rPr lang="fr-FR" sz="800" dirty="0">
                <a:ln w="0"/>
                <a:solidFill>
                  <a:schemeClr val="tx1"/>
                </a:solidFill>
                <a:effectLst>
                  <a:outerShdw blurRad="38100" dist="19050" dir="2700000" algn="tl" rotWithShape="0">
                    <a:schemeClr val="dk1">
                      <a:alpha val="40000"/>
                    </a:schemeClr>
                  </a:outerShdw>
                </a:effectLst>
              </a:rPr>
              <a:t>Personnel, équipements, locaux</a:t>
            </a:r>
            <a:endParaRPr lang="fr-FR" dirty="0"/>
          </a:p>
          <a:p>
            <a:pPr algn="ctr"/>
            <a:endParaRPr lang="fr-FR" dirty="0"/>
          </a:p>
        </p:txBody>
      </p:sp>
      <p:sp>
        <p:nvSpPr>
          <p:cNvPr id="67" name="Rectangle avec coins arrondis en diagonale 66"/>
          <p:cNvSpPr/>
          <p:nvPr/>
        </p:nvSpPr>
        <p:spPr>
          <a:xfrm>
            <a:off x="241861" y="1897484"/>
            <a:ext cx="2439708" cy="627530"/>
          </a:xfrm>
          <a:prstGeom prst="round2DiagRect">
            <a:avLst/>
          </a:prstGeom>
          <a:solidFill>
            <a:srgbClr val="DDFFFF"/>
          </a:solidFill>
          <a:ln>
            <a:solidFill>
              <a:srgbClr val="ACC2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p>
          <a:p>
            <a:pPr algn="ctr"/>
            <a:r>
              <a:rPr lang="fr-FR" sz="1200" dirty="0">
                <a:ln w="0"/>
                <a:solidFill>
                  <a:schemeClr val="tx1"/>
                </a:solidFill>
                <a:effectLst>
                  <a:outerShdw blurRad="38100" dist="19050" dir="2700000" algn="tl" rotWithShape="0">
                    <a:schemeClr val="dk1">
                      <a:alpha val="40000"/>
                    </a:schemeClr>
                  </a:outerShdw>
                </a:effectLst>
              </a:rPr>
              <a:t>Pôle </a:t>
            </a:r>
          </a:p>
          <a:p>
            <a:pPr algn="ctr"/>
            <a:r>
              <a:rPr lang="fr-FR" sz="1200" dirty="0">
                <a:ln w="0"/>
                <a:solidFill>
                  <a:schemeClr val="tx1"/>
                </a:solidFill>
                <a:effectLst>
                  <a:outerShdw blurRad="38100" dist="19050" dir="2700000" algn="tl" rotWithShape="0">
                    <a:schemeClr val="dk1">
                      <a:alpha val="40000"/>
                    </a:schemeClr>
                  </a:outerShdw>
                </a:effectLst>
              </a:rPr>
              <a:t>REUNNI²</a:t>
            </a:r>
          </a:p>
          <a:p>
            <a:pPr algn="ctr"/>
            <a:endParaRPr lang="fr-FR" sz="600" dirty="0">
              <a:ln w="0"/>
              <a:solidFill>
                <a:schemeClr val="tx1"/>
              </a:solidFill>
              <a:effectLst>
                <a:outerShdw blurRad="38100" dist="19050" dir="2700000" algn="tl" rotWithShape="0">
                  <a:schemeClr val="dk1">
                    <a:alpha val="40000"/>
                  </a:schemeClr>
                </a:outerShdw>
              </a:effectLst>
            </a:endParaRPr>
          </a:p>
          <a:p>
            <a:pPr algn="ctr"/>
            <a:r>
              <a:rPr lang="fr-FR" sz="800" dirty="0">
                <a:ln w="0"/>
                <a:solidFill>
                  <a:schemeClr val="tx1"/>
                </a:solidFill>
                <a:effectLst>
                  <a:outerShdw blurRad="38100" dist="19050" dir="2700000" algn="tl" rotWithShape="0">
                    <a:schemeClr val="dk1">
                      <a:alpha val="40000"/>
                    </a:schemeClr>
                  </a:outerShdw>
                </a:effectLst>
              </a:rPr>
              <a:t>Personnel, équipements, locaux</a:t>
            </a:r>
            <a:endParaRPr lang="fr-FR" dirty="0"/>
          </a:p>
          <a:p>
            <a:pPr algn="ctr"/>
            <a:endParaRPr lang="fr-FR" dirty="0"/>
          </a:p>
        </p:txBody>
      </p:sp>
      <p:sp>
        <p:nvSpPr>
          <p:cNvPr id="68" name="Rectangle avec coins arrondis en diagonale 67"/>
          <p:cNvSpPr/>
          <p:nvPr/>
        </p:nvSpPr>
        <p:spPr>
          <a:xfrm>
            <a:off x="6426669" y="875507"/>
            <a:ext cx="2495006" cy="1245514"/>
          </a:xfrm>
          <a:prstGeom prst="round2DiagRect">
            <a:avLst>
              <a:gd name="adj1" fmla="val 13810"/>
              <a:gd name="adj2" fmla="val 0"/>
            </a:avLst>
          </a:prstGeom>
          <a:solidFill>
            <a:srgbClr val="DDFFFF"/>
          </a:solidFill>
          <a:ln>
            <a:solidFill>
              <a:srgbClr val="ACC2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p>
          <a:p>
            <a:pPr algn="ctr"/>
            <a:r>
              <a:rPr lang="fr-FR" sz="1200" dirty="0">
                <a:ln w="0"/>
                <a:solidFill>
                  <a:schemeClr val="tx1"/>
                </a:solidFill>
                <a:effectLst>
                  <a:outerShdw blurRad="38100" dist="19050" dir="2700000" algn="tl" rotWithShape="0">
                    <a:schemeClr val="dk1">
                      <a:alpha val="40000"/>
                    </a:schemeClr>
                  </a:outerShdw>
                </a:effectLst>
              </a:rPr>
              <a:t>Réseaux :</a:t>
            </a:r>
          </a:p>
          <a:p>
            <a:pPr algn="ctr"/>
            <a:endParaRPr lang="fr-FR" sz="800" dirty="0">
              <a:ln w="0"/>
              <a:solidFill>
                <a:schemeClr val="tx1"/>
              </a:solidFill>
              <a:effectLst>
                <a:outerShdw blurRad="38100" dist="19050" dir="2700000" algn="tl" rotWithShape="0">
                  <a:schemeClr val="dk1">
                    <a:alpha val="40000"/>
                  </a:schemeClr>
                </a:outerShdw>
              </a:effectLst>
            </a:endParaRPr>
          </a:p>
          <a:p>
            <a:pPr algn="ctr"/>
            <a:r>
              <a:rPr lang="fr-FR" sz="1200" dirty="0">
                <a:ln w="0"/>
                <a:solidFill>
                  <a:schemeClr val="tx1"/>
                </a:solidFill>
                <a:effectLst>
                  <a:outerShdw blurRad="38100" dist="19050" dir="2700000" algn="tl" rotWithShape="0">
                    <a:schemeClr val="dk1">
                      <a:alpha val="40000"/>
                    </a:schemeClr>
                  </a:outerShdw>
                </a:effectLst>
              </a:rPr>
              <a:t>Club 3C-R</a:t>
            </a:r>
          </a:p>
          <a:p>
            <a:pPr algn="ctr"/>
            <a:r>
              <a:rPr lang="fr-FR" sz="1200" dirty="0">
                <a:ln w="0"/>
                <a:solidFill>
                  <a:schemeClr val="tx1"/>
                </a:solidFill>
                <a:effectLst>
                  <a:outerShdw blurRad="38100" dist="19050" dir="2700000" algn="tl" rotWithShape="0">
                    <a:schemeClr val="dk1">
                      <a:alpha val="40000"/>
                    </a:schemeClr>
                  </a:outerShdw>
                </a:effectLst>
              </a:rPr>
              <a:t>BB LRO</a:t>
            </a:r>
          </a:p>
          <a:p>
            <a:pPr algn="ctr"/>
            <a:r>
              <a:rPr lang="fr-FR" sz="1200" dirty="0">
                <a:ln w="0"/>
                <a:solidFill>
                  <a:schemeClr val="tx1"/>
                </a:solidFill>
                <a:effectLst>
                  <a:outerShdw blurRad="38100" dist="19050" dir="2700000" algn="tl" rotWithShape="0">
                    <a:schemeClr val="dk1">
                      <a:alpha val="40000"/>
                    </a:schemeClr>
                  </a:outerShdw>
                </a:effectLst>
              </a:rPr>
              <a:t>Réseau des CRB des CHU</a:t>
            </a:r>
          </a:p>
          <a:p>
            <a:pPr algn="ctr"/>
            <a:r>
              <a:rPr lang="fr-FR" sz="1200" dirty="0">
                <a:ln w="0"/>
                <a:solidFill>
                  <a:schemeClr val="tx1"/>
                </a:solidFill>
                <a:effectLst>
                  <a:outerShdw blurRad="38100" dist="19050" dir="2700000" algn="tl" rotWithShape="0">
                    <a:schemeClr val="dk1">
                      <a:alpha val="40000"/>
                    </a:schemeClr>
                  </a:outerShdw>
                </a:effectLst>
              </a:rPr>
              <a:t>Réseau </a:t>
            </a:r>
            <a:r>
              <a:rPr lang="fr-FR" sz="1200" dirty="0" err="1">
                <a:ln w="0"/>
                <a:solidFill>
                  <a:schemeClr val="tx1"/>
                </a:solidFill>
                <a:effectLst>
                  <a:outerShdw blurRad="38100" dist="19050" dir="2700000" algn="tl" rotWithShape="0">
                    <a:schemeClr val="dk1">
                      <a:alpha val="40000"/>
                    </a:schemeClr>
                  </a:outerShdw>
                </a:effectLst>
              </a:rPr>
              <a:t>FrBioNet</a:t>
            </a:r>
            <a:endParaRPr lang="fr-FR" dirty="0"/>
          </a:p>
          <a:p>
            <a:pPr algn="ctr"/>
            <a:endParaRPr lang="fr-FR" dirty="0"/>
          </a:p>
        </p:txBody>
      </p:sp>
      <p:sp>
        <p:nvSpPr>
          <p:cNvPr id="70" name="Rectangle avec coins arrondis en diagonale 69"/>
          <p:cNvSpPr/>
          <p:nvPr/>
        </p:nvSpPr>
        <p:spPr>
          <a:xfrm>
            <a:off x="241861" y="1208718"/>
            <a:ext cx="2439708" cy="627530"/>
          </a:xfrm>
          <a:prstGeom prst="round2DiagRect">
            <a:avLst/>
          </a:prstGeom>
          <a:solidFill>
            <a:srgbClr val="DDFFFF"/>
          </a:solidFill>
          <a:ln>
            <a:solidFill>
              <a:srgbClr val="ACC2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p>
          <a:p>
            <a:pPr algn="ctr"/>
            <a:r>
              <a:rPr lang="fr-FR" sz="1200" dirty="0">
                <a:ln w="0"/>
                <a:solidFill>
                  <a:schemeClr val="tx1"/>
                </a:solidFill>
                <a:effectLst>
                  <a:outerShdw blurRad="38100" dist="19050" dir="2700000" algn="tl" rotWithShape="0">
                    <a:schemeClr val="dk1">
                      <a:alpha val="40000"/>
                    </a:schemeClr>
                  </a:outerShdw>
                </a:effectLst>
              </a:rPr>
              <a:t>Pôle Santé Publique </a:t>
            </a:r>
          </a:p>
          <a:p>
            <a:pPr algn="ctr"/>
            <a:r>
              <a:rPr lang="fr-FR" sz="1200" dirty="0">
                <a:ln w="0"/>
                <a:solidFill>
                  <a:schemeClr val="tx1"/>
                </a:solidFill>
                <a:effectLst>
                  <a:outerShdw blurRad="38100" dist="19050" dir="2700000" algn="tl" rotWithShape="0">
                    <a:schemeClr val="dk1">
                      <a:alpha val="40000"/>
                    </a:schemeClr>
                  </a:outerShdw>
                </a:effectLst>
              </a:rPr>
              <a:t>et Ecologie de la Santé</a:t>
            </a:r>
          </a:p>
          <a:p>
            <a:pPr algn="ctr"/>
            <a:endParaRPr lang="fr-FR" sz="600" dirty="0">
              <a:ln w="0"/>
              <a:solidFill>
                <a:schemeClr val="tx1"/>
              </a:solidFill>
              <a:effectLst>
                <a:outerShdw blurRad="38100" dist="19050" dir="2700000" algn="tl" rotWithShape="0">
                  <a:schemeClr val="dk1">
                    <a:alpha val="40000"/>
                  </a:schemeClr>
                </a:outerShdw>
              </a:effectLst>
            </a:endParaRPr>
          </a:p>
          <a:p>
            <a:pPr algn="ctr"/>
            <a:r>
              <a:rPr lang="fr-FR" sz="800" dirty="0">
                <a:ln w="0"/>
                <a:solidFill>
                  <a:schemeClr val="tx1"/>
                </a:solidFill>
                <a:effectLst>
                  <a:outerShdw blurRad="38100" dist="19050" dir="2700000" algn="tl" rotWithShape="0">
                    <a:schemeClr val="dk1">
                      <a:alpha val="40000"/>
                    </a:schemeClr>
                  </a:outerShdw>
                </a:effectLst>
              </a:rPr>
              <a:t>Personnel, équipements, locaux</a:t>
            </a:r>
            <a:endParaRPr lang="fr-FR" dirty="0"/>
          </a:p>
          <a:p>
            <a:pPr algn="ctr"/>
            <a:endParaRPr lang="fr-FR" dirty="0"/>
          </a:p>
        </p:txBody>
      </p:sp>
      <p:sp>
        <p:nvSpPr>
          <p:cNvPr id="5" name="Rectangle avec coins arrondis en diagonale 4"/>
          <p:cNvSpPr/>
          <p:nvPr/>
        </p:nvSpPr>
        <p:spPr>
          <a:xfrm>
            <a:off x="735106" y="61353"/>
            <a:ext cx="7711130" cy="39181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altLang="fr-FR" dirty="0">
                <a:ln w="0"/>
                <a:solidFill>
                  <a:schemeClr val="tx1"/>
                </a:solidFill>
                <a:effectLst>
                  <a:outerShdw blurRad="38100" dist="19050" dir="2700000" algn="tl" rotWithShape="0">
                    <a:schemeClr val="dk1">
                      <a:alpha val="40000"/>
                    </a:schemeClr>
                  </a:outerShdw>
                </a:effectLst>
              </a:rPr>
              <a:t>Organigramme</a:t>
            </a:r>
            <a:r>
              <a:rPr lang="fr-FR" altLang="fr-FR" b="1" dirty="0"/>
              <a:t> </a:t>
            </a:r>
            <a:r>
              <a:rPr lang="fr-FR" altLang="fr-FR" dirty="0">
                <a:ln w="0"/>
                <a:solidFill>
                  <a:schemeClr val="tx1"/>
                </a:solidFill>
                <a:effectLst>
                  <a:outerShdw blurRad="38100" dist="19050" dir="2700000" algn="tl" rotWithShape="0">
                    <a:schemeClr val="dk1">
                      <a:alpha val="40000"/>
                    </a:schemeClr>
                  </a:outerShdw>
                </a:effectLst>
              </a:rPr>
              <a:t>fonctionnel du CRB</a:t>
            </a:r>
            <a:r>
              <a:rPr lang="fr-FR" altLang="fr-FR" sz="2000" dirty="0">
                <a:ln w="0"/>
                <a:solidFill>
                  <a:schemeClr val="tx1"/>
                </a:solidFill>
                <a:effectLst>
                  <a:outerShdw blurRad="38100" dist="19050" dir="2700000" algn="tl" rotWithShape="0">
                    <a:schemeClr val="dk1">
                      <a:alpha val="40000"/>
                    </a:schemeClr>
                  </a:outerShdw>
                </a:effectLst>
              </a:rPr>
              <a:t> </a:t>
            </a:r>
            <a:r>
              <a:rPr lang="fr-FR" altLang="fr-FR" dirty="0">
                <a:ln w="0"/>
                <a:solidFill>
                  <a:schemeClr val="tx1"/>
                </a:solidFill>
                <a:effectLst>
                  <a:outerShdw blurRad="38100" dist="19050" dir="2700000" algn="tl" rotWithShape="0">
                    <a:schemeClr val="dk1">
                      <a:alpha val="40000"/>
                    </a:schemeClr>
                  </a:outerShdw>
                </a:effectLst>
              </a:rPr>
              <a:t>du CHU de Montpellier</a:t>
            </a:r>
            <a:endParaRPr lang="fr-FR" altLang="fr-FR" baseline="50000" dirty="0">
              <a:ln w="0"/>
              <a:solidFill>
                <a:schemeClr val="tx1"/>
              </a:solidFill>
              <a:effectLst>
                <a:outerShdw blurRad="38100" dist="19050" dir="2700000" algn="tl" rotWithShape="0">
                  <a:schemeClr val="dk1">
                    <a:alpha val="40000"/>
                  </a:schemeClr>
                </a:outerShdw>
              </a:effectLst>
            </a:endParaRPr>
          </a:p>
        </p:txBody>
      </p:sp>
      <p:sp>
        <p:nvSpPr>
          <p:cNvPr id="72" name="Rectangle avec coins arrondis en diagonale 71"/>
          <p:cNvSpPr/>
          <p:nvPr/>
        </p:nvSpPr>
        <p:spPr>
          <a:xfrm>
            <a:off x="241861" y="2694557"/>
            <a:ext cx="6399752" cy="538348"/>
          </a:xfrm>
          <a:prstGeom prst="round2DiagRect">
            <a:avLst/>
          </a:prstGeom>
          <a:solidFill>
            <a:srgbClr val="CC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altLang="fr-FR" dirty="0">
                <a:ln w="0"/>
                <a:solidFill>
                  <a:schemeClr val="tx1"/>
                </a:solidFill>
                <a:effectLst>
                  <a:outerShdw blurRad="38100" dist="19050" dir="2700000" algn="tl" rotWithShape="0">
                    <a:schemeClr val="dk1">
                      <a:alpha val="40000"/>
                    </a:schemeClr>
                  </a:outerShdw>
                </a:effectLst>
              </a:rPr>
              <a:t>E. TUAILLON</a:t>
            </a:r>
          </a:p>
          <a:p>
            <a:pPr algn="ctr"/>
            <a:r>
              <a:rPr lang="fr-FR" altLang="fr-FR" sz="1050" dirty="0">
                <a:solidFill>
                  <a:schemeClr val="tx1"/>
                </a:solidFill>
              </a:rPr>
              <a:t>Responsable médical et scientifique</a:t>
            </a:r>
            <a:endParaRPr lang="fr-FR" altLang="fr-FR" sz="1050" dirty="0">
              <a:ln w="0"/>
              <a:solidFill>
                <a:schemeClr val="tx1"/>
              </a:solidFill>
              <a:effectLst>
                <a:outerShdw blurRad="38100" dist="19050" dir="2700000" algn="tl" rotWithShape="0">
                  <a:schemeClr val="dk1">
                    <a:alpha val="40000"/>
                  </a:schemeClr>
                </a:outerShdw>
              </a:effectLst>
            </a:endParaRPr>
          </a:p>
        </p:txBody>
      </p:sp>
      <p:sp>
        <p:nvSpPr>
          <p:cNvPr id="73" name="Rectangle avec coins arrondis en diagonale 72"/>
          <p:cNvSpPr/>
          <p:nvPr/>
        </p:nvSpPr>
        <p:spPr>
          <a:xfrm>
            <a:off x="244518" y="3332020"/>
            <a:ext cx="1407459" cy="461692"/>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altLang="fr-FR" sz="1000" dirty="0">
                <a:ln w="0"/>
                <a:solidFill>
                  <a:schemeClr val="tx1"/>
                </a:solidFill>
                <a:effectLst>
                  <a:outerShdw blurRad="38100" dist="19050" dir="2700000" algn="tl" rotWithShape="0">
                    <a:schemeClr val="dk1">
                      <a:alpha val="40000"/>
                    </a:schemeClr>
                  </a:outerShdw>
                </a:effectLst>
              </a:rPr>
              <a:t>V. CHARNOTET</a:t>
            </a:r>
          </a:p>
          <a:p>
            <a:pPr algn="ctr"/>
            <a:r>
              <a:rPr lang="fr-FR" altLang="fr-FR" sz="800" dirty="0">
                <a:solidFill>
                  <a:schemeClr val="tx1"/>
                </a:solidFill>
              </a:rPr>
              <a:t>Responsable qualité</a:t>
            </a:r>
            <a:endParaRPr lang="fr-FR" altLang="fr-FR" sz="800" dirty="0">
              <a:ln w="0"/>
              <a:solidFill>
                <a:schemeClr val="tx1"/>
              </a:solidFill>
              <a:effectLst>
                <a:outerShdw blurRad="38100" dist="19050" dir="2700000" algn="tl" rotWithShape="0">
                  <a:schemeClr val="dk1">
                    <a:alpha val="40000"/>
                  </a:schemeClr>
                </a:outerShdw>
              </a:effectLst>
            </a:endParaRPr>
          </a:p>
        </p:txBody>
      </p:sp>
      <p:sp>
        <p:nvSpPr>
          <p:cNvPr id="75" name="Rectangle avec coins arrondis en diagonale 74"/>
          <p:cNvSpPr/>
          <p:nvPr/>
        </p:nvSpPr>
        <p:spPr>
          <a:xfrm>
            <a:off x="4400570" y="3320134"/>
            <a:ext cx="1618880" cy="46197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altLang="fr-FR" sz="1000" dirty="0">
                <a:ln w="0"/>
                <a:solidFill>
                  <a:schemeClr val="tx1"/>
                </a:solidFill>
                <a:effectLst>
                  <a:outerShdw blurRad="38100" dist="19050" dir="2700000" algn="tl" rotWithShape="0">
                    <a:schemeClr val="dk1">
                      <a:alpha val="40000"/>
                    </a:schemeClr>
                  </a:outerShdw>
                </a:effectLst>
              </a:rPr>
              <a:t>Techniciens transversaux</a:t>
            </a:r>
          </a:p>
        </p:txBody>
      </p:sp>
      <p:sp>
        <p:nvSpPr>
          <p:cNvPr id="8" name="Rectangle avec coins arrondis en diagonale 7"/>
          <p:cNvSpPr/>
          <p:nvPr/>
        </p:nvSpPr>
        <p:spPr>
          <a:xfrm>
            <a:off x="5107159" y="3974903"/>
            <a:ext cx="1534454" cy="52668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altLang="fr-FR" sz="800" dirty="0">
                <a:ln w="0"/>
                <a:solidFill>
                  <a:schemeClr val="tx1"/>
                </a:solidFill>
                <a:effectLst>
                  <a:outerShdw blurRad="38100" dist="19050" dir="2700000" algn="tl" rotWithShape="0">
                    <a:schemeClr val="dk1">
                      <a:alpha val="40000"/>
                    </a:schemeClr>
                  </a:outerShdw>
                </a:effectLst>
              </a:rPr>
              <a:t>Liquides Biologiques</a:t>
            </a:r>
          </a:p>
          <a:p>
            <a:pPr algn="ctr"/>
            <a:r>
              <a:rPr lang="fr-FR" altLang="fr-FR" sz="800" dirty="0" err="1">
                <a:ln w="0"/>
                <a:solidFill>
                  <a:schemeClr val="tx1"/>
                </a:solidFill>
                <a:effectLst>
                  <a:outerShdw blurRad="38100" dist="19050" dir="2700000" algn="tl" rotWithShape="0">
                    <a:schemeClr val="dk1">
                      <a:alpha val="40000"/>
                    </a:schemeClr>
                  </a:outerShdw>
                </a:effectLst>
              </a:rPr>
              <a:t>Protéomique</a:t>
            </a:r>
            <a:r>
              <a:rPr lang="fr-FR" altLang="fr-FR" sz="800" dirty="0">
                <a:ln w="0"/>
                <a:solidFill>
                  <a:schemeClr val="tx1"/>
                </a:solidFill>
                <a:effectLst>
                  <a:outerShdw blurRad="38100" dist="19050" dir="2700000" algn="tl" rotWithShape="0">
                    <a:schemeClr val="dk1">
                      <a:alpha val="40000"/>
                    </a:schemeClr>
                  </a:outerShdw>
                </a:effectLst>
              </a:rPr>
              <a:t> Clinique</a:t>
            </a:r>
          </a:p>
          <a:p>
            <a:pPr algn="ctr"/>
            <a:endParaRPr lang="fr-FR" altLang="fr-FR" sz="400" dirty="0">
              <a:ln w="0"/>
              <a:solidFill>
                <a:schemeClr val="tx1"/>
              </a:solidFill>
              <a:effectLst>
                <a:outerShdw blurRad="38100" dist="19050" dir="2700000" algn="tl" rotWithShape="0">
                  <a:schemeClr val="dk1">
                    <a:alpha val="40000"/>
                  </a:schemeClr>
                </a:outerShdw>
              </a:effectLst>
            </a:endParaRPr>
          </a:p>
          <a:p>
            <a:pPr algn="ctr"/>
            <a:endParaRPr lang="fr-FR" altLang="fr-FR" sz="100" dirty="0">
              <a:ln w="0"/>
              <a:solidFill>
                <a:schemeClr val="tx1"/>
              </a:solidFill>
              <a:effectLst>
                <a:outerShdw blurRad="38100" dist="19050" dir="2700000" algn="tl" rotWithShape="0">
                  <a:schemeClr val="dk1">
                    <a:alpha val="40000"/>
                  </a:schemeClr>
                </a:outerShdw>
              </a:effectLst>
            </a:endParaRPr>
          </a:p>
          <a:p>
            <a:pPr algn="ctr"/>
            <a:r>
              <a:rPr lang="fr-FR" altLang="fr-FR" sz="800" dirty="0">
                <a:solidFill>
                  <a:schemeClr val="tx1"/>
                </a:solidFill>
              </a:rPr>
              <a:t>S. LEHMANN</a:t>
            </a:r>
          </a:p>
        </p:txBody>
      </p:sp>
      <p:sp>
        <p:nvSpPr>
          <p:cNvPr id="79" name="Rectangle avec coins arrondis en diagonale 78"/>
          <p:cNvSpPr/>
          <p:nvPr/>
        </p:nvSpPr>
        <p:spPr>
          <a:xfrm>
            <a:off x="1858619" y="5549622"/>
            <a:ext cx="1534454" cy="52668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tabLst>
                <a:tab pos="263525" algn="l"/>
                <a:tab pos="1341438" algn="l"/>
              </a:tabLst>
            </a:pPr>
            <a:r>
              <a:rPr lang="fr-FR" altLang="fr-FR" sz="800" dirty="0" err="1">
                <a:ln w="0"/>
                <a:solidFill>
                  <a:schemeClr val="tx1"/>
                </a:solidFill>
                <a:effectLst>
                  <a:outerShdw blurRad="38100" dist="19050" dir="2700000" algn="tl" rotWithShape="0">
                    <a:schemeClr val="dk1">
                      <a:alpha val="40000"/>
                    </a:schemeClr>
                  </a:outerShdw>
                </a:effectLst>
              </a:rPr>
              <a:t>Néphro</a:t>
            </a:r>
            <a:endParaRPr lang="fr-FR" altLang="fr-FR" sz="800" dirty="0">
              <a:ln w="0"/>
              <a:solidFill>
                <a:schemeClr val="tx1"/>
              </a:solidFill>
              <a:effectLst>
                <a:outerShdw blurRad="38100" dist="19050" dir="2700000" algn="tl" rotWithShape="0">
                  <a:schemeClr val="dk1">
                    <a:alpha val="40000"/>
                  </a:schemeClr>
                </a:outerShdw>
              </a:effectLst>
            </a:endParaRPr>
          </a:p>
          <a:p>
            <a:pPr algn="ctr">
              <a:tabLst>
                <a:tab pos="263525" algn="l"/>
                <a:tab pos="1341438" algn="l"/>
              </a:tabLst>
            </a:pPr>
            <a:r>
              <a:rPr lang="fr-FR" altLang="fr-FR" sz="800" dirty="0" err="1">
                <a:ln w="0"/>
                <a:solidFill>
                  <a:schemeClr val="tx1"/>
                </a:solidFill>
                <a:effectLst>
                  <a:outerShdw blurRad="38100" dist="19050" dir="2700000" algn="tl" rotWithShape="0">
                    <a:schemeClr val="dk1">
                      <a:alpha val="40000"/>
                    </a:schemeClr>
                  </a:outerShdw>
                </a:effectLst>
              </a:rPr>
              <a:t>TransplanThèque</a:t>
            </a:r>
            <a:r>
              <a:rPr lang="fr-FR" altLang="fr-FR" sz="800" baseline="20000" dirty="0">
                <a:ln w="0"/>
                <a:solidFill>
                  <a:schemeClr val="tx1"/>
                </a:solidFill>
                <a:effectLst>
                  <a:outerShdw blurRad="38100" dist="19050" dir="2700000" algn="tl" rotWithShape="0">
                    <a:schemeClr val="dk1">
                      <a:alpha val="40000"/>
                    </a:schemeClr>
                  </a:outerShdw>
                </a:effectLst>
              </a:rPr>
              <a:t>(3)</a:t>
            </a:r>
            <a:r>
              <a:rPr lang="fr-FR" altLang="fr-FR" sz="800" dirty="0">
                <a:ln w="0"/>
                <a:solidFill>
                  <a:schemeClr val="tx1"/>
                </a:solidFill>
                <a:effectLst>
                  <a:outerShdw blurRad="38100" dist="19050" dir="2700000" algn="tl" rotWithShape="0">
                    <a:schemeClr val="dk1">
                      <a:alpha val="40000"/>
                    </a:schemeClr>
                  </a:outerShdw>
                </a:effectLst>
              </a:rPr>
              <a:t> </a:t>
            </a:r>
          </a:p>
          <a:p>
            <a:pPr algn="ctr">
              <a:tabLst>
                <a:tab pos="263525" algn="l"/>
                <a:tab pos="1341438" algn="l"/>
              </a:tabLst>
            </a:pPr>
            <a:endParaRPr lang="fr-FR" altLang="fr-FR" sz="400" dirty="0">
              <a:ln w="0"/>
              <a:solidFill>
                <a:schemeClr val="tx1"/>
              </a:solidFill>
              <a:effectLst>
                <a:outerShdw blurRad="38100" dist="19050" dir="2700000" algn="tl" rotWithShape="0">
                  <a:schemeClr val="dk1">
                    <a:alpha val="40000"/>
                  </a:schemeClr>
                </a:outerShdw>
              </a:effectLst>
            </a:endParaRPr>
          </a:p>
          <a:p>
            <a:pPr algn="ctr">
              <a:tabLst>
                <a:tab pos="263525" algn="l"/>
                <a:tab pos="1341438" algn="l"/>
              </a:tabLst>
            </a:pPr>
            <a:r>
              <a:rPr lang="fr-FR" altLang="fr-FR" sz="800" dirty="0">
                <a:ln w="0"/>
                <a:solidFill>
                  <a:schemeClr val="tx1"/>
                </a:solidFill>
              </a:rPr>
              <a:t>M. LE QUINTREC</a:t>
            </a:r>
          </a:p>
        </p:txBody>
      </p:sp>
      <p:sp>
        <p:nvSpPr>
          <p:cNvPr id="84" name="Rectangle avec coins arrondis en diagonale 83"/>
          <p:cNvSpPr/>
          <p:nvPr/>
        </p:nvSpPr>
        <p:spPr>
          <a:xfrm>
            <a:off x="238661" y="5552637"/>
            <a:ext cx="1534454" cy="52668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tabLst>
                <a:tab pos="263525" algn="l"/>
                <a:tab pos="1341438" algn="l"/>
              </a:tabLst>
            </a:pPr>
            <a:r>
              <a:rPr lang="fr-FR" altLang="fr-FR" sz="800" dirty="0">
                <a:ln w="0"/>
                <a:solidFill>
                  <a:schemeClr val="tx1"/>
                </a:solidFill>
                <a:effectLst>
                  <a:outerShdw blurRad="38100" dist="19050" dir="2700000" algn="tl" rotWithShape="0">
                    <a:schemeClr val="dk1">
                      <a:alpha val="40000"/>
                    </a:schemeClr>
                  </a:outerShdw>
                </a:effectLst>
              </a:rPr>
              <a:t>Cellules Souches</a:t>
            </a:r>
          </a:p>
          <a:p>
            <a:pPr algn="ctr">
              <a:tabLst>
                <a:tab pos="263525" algn="l"/>
                <a:tab pos="1341438" algn="l"/>
              </a:tabLst>
            </a:pPr>
            <a:endParaRPr lang="fr-FR" altLang="fr-FR" sz="400" dirty="0">
              <a:ln w="0"/>
              <a:solidFill>
                <a:schemeClr val="tx1"/>
              </a:solidFill>
              <a:effectLst>
                <a:outerShdw blurRad="38100" dist="19050" dir="2700000" algn="tl" rotWithShape="0">
                  <a:schemeClr val="dk1">
                    <a:alpha val="40000"/>
                  </a:schemeClr>
                </a:outerShdw>
              </a:effectLst>
            </a:endParaRPr>
          </a:p>
          <a:p>
            <a:pPr algn="ctr">
              <a:tabLst>
                <a:tab pos="263525" algn="l"/>
                <a:tab pos="1341438" algn="l"/>
              </a:tabLst>
            </a:pPr>
            <a:r>
              <a:rPr lang="fr-FR" altLang="fr-FR" sz="800" dirty="0">
                <a:ln w="0"/>
                <a:solidFill>
                  <a:schemeClr val="tx1"/>
                </a:solidFill>
              </a:rPr>
              <a:t>J. DE VOS</a:t>
            </a:r>
          </a:p>
        </p:txBody>
      </p:sp>
      <p:sp>
        <p:nvSpPr>
          <p:cNvPr id="85" name="Rectangle avec coins arrondis en diagonale 84"/>
          <p:cNvSpPr/>
          <p:nvPr/>
        </p:nvSpPr>
        <p:spPr>
          <a:xfrm>
            <a:off x="3482173" y="4735064"/>
            <a:ext cx="1534454" cy="52668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altLang="fr-FR" sz="800" dirty="0">
                <a:ln w="0"/>
                <a:solidFill>
                  <a:schemeClr val="tx1"/>
                </a:solidFill>
                <a:effectLst>
                  <a:outerShdw blurRad="38100" dist="19050" dir="2700000" algn="tl" rotWithShape="0">
                    <a:schemeClr val="dk1">
                      <a:alpha val="40000"/>
                    </a:schemeClr>
                  </a:outerShdw>
                </a:effectLst>
              </a:rPr>
              <a:t>Liquides Biologiques </a:t>
            </a:r>
          </a:p>
          <a:p>
            <a:pPr algn="ctr"/>
            <a:r>
              <a:rPr lang="fr-FR" altLang="fr-FR" sz="800" dirty="0">
                <a:ln w="0"/>
                <a:solidFill>
                  <a:schemeClr val="tx1"/>
                </a:solidFill>
                <a:effectLst>
                  <a:outerShdw blurRad="38100" dist="19050" dir="2700000" algn="tl" rotWithShape="0">
                    <a:schemeClr val="dk1">
                      <a:alpha val="40000"/>
                    </a:schemeClr>
                  </a:outerShdw>
                </a:effectLst>
              </a:rPr>
              <a:t>Biochimie</a:t>
            </a:r>
          </a:p>
          <a:p>
            <a:pPr algn="ctr"/>
            <a:endParaRPr lang="fr-FR" altLang="fr-FR" sz="200" dirty="0">
              <a:ln w="0"/>
              <a:solidFill>
                <a:schemeClr val="tx1"/>
              </a:solidFill>
              <a:effectLst>
                <a:outerShdw blurRad="38100" dist="19050" dir="2700000" algn="tl" rotWithShape="0">
                  <a:schemeClr val="dk1">
                    <a:alpha val="40000"/>
                  </a:schemeClr>
                </a:outerShdw>
              </a:effectLst>
            </a:endParaRPr>
          </a:p>
          <a:p>
            <a:pPr algn="ctr"/>
            <a:r>
              <a:rPr lang="fr-FR" altLang="fr-FR" sz="800" dirty="0">
                <a:ln w="0"/>
                <a:solidFill>
                  <a:schemeClr val="tx1"/>
                </a:solidFill>
              </a:rPr>
              <a:t>AM. DUPUY </a:t>
            </a:r>
          </a:p>
          <a:p>
            <a:pPr algn="ctr"/>
            <a:r>
              <a:rPr lang="fr-FR" altLang="fr-FR" sz="800" dirty="0">
                <a:ln w="0"/>
                <a:solidFill>
                  <a:schemeClr val="tx1"/>
                </a:solidFill>
              </a:rPr>
              <a:t>AS. BARGNOUX</a:t>
            </a:r>
          </a:p>
        </p:txBody>
      </p:sp>
      <p:sp>
        <p:nvSpPr>
          <p:cNvPr id="86" name="Rectangle avec coins arrondis en diagonale 85"/>
          <p:cNvSpPr/>
          <p:nvPr/>
        </p:nvSpPr>
        <p:spPr>
          <a:xfrm>
            <a:off x="1865802" y="4741059"/>
            <a:ext cx="1534454" cy="52668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tabLst>
                <a:tab pos="263525" algn="l"/>
                <a:tab pos="1341438" algn="l"/>
              </a:tabLst>
            </a:pPr>
            <a:r>
              <a:rPr lang="fr-FR" altLang="fr-FR" sz="800" dirty="0">
                <a:ln w="0"/>
                <a:solidFill>
                  <a:schemeClr val="tx1"/>
                </a:solidFill>
                <a:effectLst>
                  <a:outerShdw blurRad="38100" dist="19050" dir="2700000" algn="tl" rotWithShape="0">
                    <a:schemeClr val="dk1">
                      <a:alpha val="40000"/>
                    </a:schemeClr>
                  </a:outerShdw>
                </a:effectLst>
              </a:rPr>
              <a:t>Îlots de Langerhans</a:t>
            </a:r>
          </a:p>
          <a:p>
            <a:pPr algn="ctr">
              <a:tabLst>
                <a:tab pos="263525" algn="l"/>
                <a:tab pos="1341438" algn="l"/>
              </a:tabLst>
            </a:pPr>
            <a:endParaRPr lang="fr-FR" altLang="fr-FR" sz="400" dirty="0">
              <a:ln w="0"/>
              <a:solidFill>
                <a:schemeClr val="tx1"/>
              </a:solidFill>
              <a:effectLst>
                <a:outerShdw blurRad="38100" dist="19050" dir="2700000" algn="tl" rotWithShape="0">
                  <a:schemeClr val="dk1">
                    <a:alpha val="40000"/>
                  </a:schemeClr>
                </a:outerShdw>
              </a:effectLst>
            </a:endParaRPr>
          </a:p>
          <a:p>
            <a:pPr algn="ctr">
              <a:tabLst>
                <a:tab pos="263525" algn="l"/>
                <a:tab pos="1341438" algn="l"/>
              </a:tabLst>
            </a:pPr>
            <a:r>
              <a:rPr lang="fr-FR" altLang="fr-FR" sz="800" dirty="0">
                <a:ln w="0"/>
                <a:solidFill>
                  <a:schemeClr val="tx1"/>
                </a:solidFill>
              </a:rPr>
              <a:t>C. BROCA</a:t>
            </a:r>
          </a:p>
        </p:txBody>
      </p:sp>
      <p:sp>
        <p:nvSpPr>
          <p:cNvPr id="87" name="Rectangle avec coins arrondis en diagonale 86"/>
          <p:cNvSpPr/>
          <p:nvPr/>
        </p:nvSpPr>
        <p:spPr>
          <a:xfrm>
            <a:off x="3489720" y="3987681"/>
            <a:ext cx="1534454" cy="52668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altLang="fr-FR" sz="800" dirty="0">
                <a:ln w="0"/>
                <a:solidFill>
                  <a:schemeClr val="tx1"/>
                </a:solidFill>
                <a:effectLst>
                  <a:outerShdw blurRad="38100" dist="19050" dir="2700000" algn="tl" rotWithShape="0">
                    <a:schemeClr val="dk1">
                      <a:alpha val="40000"/>
                    </a:schemeClr>
                  </a:outerShdw>
                </a:effectLst>
              </a:rPr>
              <a:t>Virologie</a:t>
            </a:r>
          </a:p>
          <a:p>
            <a:pPr algn="ctr"/>
            <a:endParaRPr lang="fr-FR" altLang="fr-FR" sz="400" dirty="0">
              <a:ln w="0"/>
              <a:solidFill>
                <a:schemeClr val="tx1"/>
              </a:solidFill>
              <a:effectLst>
                <a:outerShdw blurRad="38100" dist="19050" dir="2700000" algn="tl" rotWithShape="0">
                  <a:schemeClr val="dk1">
                    <a:alpha val="40000"/>
                  </a:schemeClr>
                </a:outerShdw>
              </a:effectLst>
            </a:endParaRPr>
          </a:p>
          <a:p>
            <a:pPr algn="ctr"/>
            <a:r>
              <a:rPr lang="fr-FR" altLang="fr-FR" sz="800" dirty="0">
                <a:ln w="0"/>
                <a:solidFill>
                  <a:schemeClr val="tx1"/>
                </a:solidFill>
              </a:rPr>
              <a:t>E. TUAILLON</a:t>
            </a:r>
          </a:p>
        </p:txBody>
      </p:sp>
      <p:sp>
        <p:nvSpPr>
          <p:cNvPr id="88" name="Rectangle avec coins arrondis en diagonale 87"/>
          <p:cNvSpPr/>
          <p:nvPr/>
        </p:nvSpPr>
        <p:spPr>
          <a:xfrm>
            <a:off x="244518" y="4004596"/>
            <a:ext cx="1534454" cy="52668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altLang="fr-FR" sz="800" dirty="0">
                <a:ln w="0"/>
                <a:solidFill>
                  <a:schemeClr val="tx1"/>
                </a:solidFill>
                <a:effectLst>
                  <a:outerShdw blurRad="38100" dist="19050" dir="2700000" algn="tl" rotWithShape="0">
                    <a:schemeClr val="dk1">
                      <a:alpha val="40000"/>
                    </a:schemeClr>
                  </a:outerShdw>
                </a:effectLst>
              </a:rPr>
              <a:t>Cellules </a:t>
            </a:r>
          </a:p>
          <a:p>
            <a:pPr algn="ctr"/>
            <a:endParaRPr lang="fr-FR" altLang="fr-FR" sz="400" dirty="0">
              <a:ln w="0"/>
              <a:solidFill>
                <a:schemeClr val="tx1"/>
              </a:solidFill>
              <a:effectLst>
                <a:outerShdw blurRad="38100" dist="19050" dir="2700000" algn="tl" rotWithShape="0">
                  <a:schemeClr val="dk1">
                    <a:alpha val="40000"/>
                  </a:schemeClr>
                </a:outerShdw>
              </a:effectLst>
            </a:endParaRPr>
          </a:p>
          <a:p>
            <a:pPr algn="ctr"/>
            <a:r>
              <a:rPr lang="fr-FR" altLang="fr-FR" sz="800" dirty="0">
                <a:ln w="0"/>
                <a:solidFill>
                  <a:schemeClr val="tx1"/>
                </a:solidFill>
              </a:rPr>
              <a:t>J. MOREAUX</a:t>
            </a:r>
          </a:p>
        </p:txBody>
      </p:sp>
      <p:sp>
        <p:nvSpPr>
          <p:cNvPr id="89" name="Rectangle avec coins arrondis en diagonale 88"/>
          <p:cNvSpPr/>
          <p:nvPr/>
        </p:nvSpPr>
        <p:spPr>
          <a:xfrm>
            <a:off x="244518" y="4748550"/>
            <a:ext cx="1534454" cy="52668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altLang="fr-FR" sz="800" dirty="0">
                <a:ln w="0"/>
                <a:solidFill>
                  <a:schemeClr val="tx1"/>
                </a:solidFill>
                <a:effectLst>
                  <a:outerShdw blurRad="38100" dist="19050" dir="2700000" algn="tl" rotWithShape="0">
                    <a:schemeClr val="dk1">
                      <a:alpha val="40000"/>
                    </a:schemeClr>
                  </a:outerShdw>
                </a:effectLst>
              </a:rPr>
              <a:t>Banque de Tissus</a:t>
            </a:r>
            <a:br>
              <a:rPr lang="fr-FR" altLang="fr-FR" sz="800" dirty="0">
                <a:ln w="0"/>
                <a:solidFill>
                  <a:schemeClr val="tx1"/>
                </a:solidFill>
                <a:effectLst>
                  <a:outerShdw blurRad="38100" dist="19050" dir="2700000" algn="tl" rotWithShape="0">
                    <a:schemeClr val="dk1">
                      <a:alpha val="40000"/>
                    </a:schemeClr>
                  </a:outerShdw>
                </a:effectLst>
              </a:rPr>
            </a:br>
            <a:r>
              <a:rPr lang="fr-FR" altLang="fr-FR" sz="800" dirty="0">
                <a:ln w="0"/>
                <a:solidFill>
                  <a:schemeClr val="tx1"/>
                </a:solidFill>
                <a:effectLst>
                  <a:outerShdw blurRad="38100" dist="19050" dir="2700000" algn="tl" rotWithShape="0">
                    <a:schemeClr val="dk1">
                      <a:alpha val="40000"/>
                    </a:schemeClr>
                  </a:outerShdw>
                </a:effectLst>
              </a:rPr>
              <a:t>non tumoraux</a:t>
            </a:r>
          </a:p>
          <a:p>
            <a:pPr algn="ctr"/>
            <a:endParaRPr lang="fr-FR" altLang="fr-FR" sz="400" dirty="0">
              <a:ln w="0"/>
              <a:solidFill>
                <a:schemeClr val="tx1"/>
              </a:solidFill>
              <a:effectLst>
                <a:outerShdw blurRad="38100" dist="19050" dir="2700000" algn="tl" rotWithShape="0">
                  <a:schemeClr val="dk1">
                    <a:alpha val="40000"/>
                  </a:schemeClr>
                </a:outerShdw>
              </a:effectLst>
            </a:endParaRPr>
          </a:p>
          <a:p>
            <a:pPr algn="ctr"/>
            <a:r>
              <a:rPr lang="fr-FR" altLang="fr-FR" sz="800" dirty="0">
                <a:ln w="0"/>
                <a:solidFill>
                  <a:schemeClr val="tx1"/>
                </a:solidFill>
              </a:rPr>
              <a:t>G. COUDERC</a:t>
            </a:r>
          </a:p>
        </p:txBody>
      </p:sp>
      <p:sp>
        <p:nvSpPr>
          <p:cNvPr id="90" name="Rectangle avec coins arrondis en diagonale 89"/>
          <p:cNvSpPr/>
          <p:nvPr/>
        </p:nvSpPr>
        <p:spPr>
          <a:xfrm>
            <a:off x="1865802" y="3978642"/>
            <a:ext cx="1534454" cy="52668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altLang="fr-FR" sz="800" dirty="0" err="1">
                <a:ln w="0"/>
                <a:solidFill>
                  <a:schemeClr val="tx1"/>
                </a:solidFill>
                <a:effectLst>
                  <a:outerShdw blurRad="38100" dist="19050" dir="2700000" algn="tl" rotWithShape="0">
                    <a:schemeClr val="dk1">
                      <a:alpha val="40000"/>
                    </a:schemeClr>
                  </a:outerShdw>
                </a:effectLst>
              </a:rPr>
              <a:t>Tumorothèque</a:t>
            </a:r>
            <a:endParaRPr lang="fr-FR" altLang="fr-FR" sz="800" dirty="0">
              <a:ln w="0"/>
              <a:solidFill>
                <a:schemeClr val="tx1"/>
              </a:solidFill>
              <a:effectLst>
                <a:outerShdw blurRad="38100" dist="19050" dir="2700000" algn="tl" rotWithShape="0">
                  <a:schemeClr val="dk1">
                    <a:alpha val="40000"/>
                  </a:schemeClr>
                </a:outerShdw>
              </a:effectLst>
            </a:endParaRPr>
          </a:p>
          <a:p>
            <a:pPr algn="ctr"/>
            <a:endParaRPr lang="fr-FR" altLang="fr-FR" sz="400" dirty="0">
              <a:ln w="0"/>
              <a:solidFill>
                <a:schemeClr val="tx1"/>
              </a:solidFill>
              <a:effectLst>
                <a:outerShdw blurRad="38100" dist="19050" dir="2700000" algn="tl" rotWithShape="0">
                  <a:schemeClr val="dk1">
                    <a:alpha val="40000"/>
                  </a:schemeClr>
                </a:outerShdw>
              </a:effectLst>
            </a:endParaRPr>
          </a:p>
          <a:p>
            <a:pPr algn="ctr"/>
            <a:endParaRPr lang="fr-FR" altLang="fr-FR" sz="100" dirty="0"/>
          </a:p>
          <a:p>
            <a:pPr algn="ctr"/>
            <a:r>
              <a:rPr lang="fr-FR" altLang="fr-FR" sz="800" dirty="0">
                <a:solidFill>
                  <a:schemeClr val="tx1"/>
                </a:solidFill>
              </a:rPr>
              <a:t>V. RIGAU</a:t>
            </a:r>
          </a:p>
        </p:txBody>
      </p:sp>
      <p:sp>
        <p:nvSpPr>
          <p:cNvPr id="92" name="Rectangle avec coins arrondis en diagonale 91"/>
          <p:cNvSpPr/>
          <p:nvPr/>
        </p:nvSpPr>
        <p:spPr>
          <a:xfrm>
            <a:off x="5099976" y="5550809"/>
            <a:ext cx="1534454" cy="52668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tabLst>
                <a:tab pos="263525" algn="l"/>
                <a:tab pos="1341438" algn="l"/>
              </a:tabLst>
            </a:pPr>
            <a:r>
              <a:rPr lang="fr-FR" altLang="fr-FR" sz="800" dirty="0">
                <a:ln w="0"/>
                <a:solidFill>
                  <a:schemeClr val="tx1"/>
                </a:solidFill>
                <a:effectLst>
                  <a:outerShdw blurRad="38100" dist="19050" dir="2700000" algn="tl" rotWithShape="0">
                    <a:schemeClr val="dk1">
                      <a:alpha val="40000"/>
                    </a:schemeClr>
                  </a:outerShdw>
                </a:effectLst>
              </a:rPr>
              <a:t>Leishmania</a:t>
            </a:r>
            <a:r>
              <a:rPr lang="fr-FR" altLang="fr-FR" sz="800" baseline="20000" dirty="0">
                <a:ln w="0"/>
                <a:solidFill>
                  <a:schemeClr val="tx1"/>
                </a:solidFill>
                <a:effectLst>
                  <a:outerShdw blurRad="38100" dist="19050" dir="2700000" algn="tl" rotWithShape="0">
                    <a:schemeClr val="dk1">
                      <a:alpha val="40000"/>
                    </a:schemeClr>
                  </a:outerShdw>
                </a:effectLst>
              </a:rPr>
              <a:t>(4)</a:t>
            </a:r>
            <a:endParaRPr lang="fr-FR" altLang="fr-FR" sz="800" dirty="0">
              <a:ln w="0"/>
              <a:solidFill>
                <a:schemeClr val="tx1"/>
              </a:solidFill>
              <a:effectLst>
                <a:outerShdw blurRad="38100" dist="19050" dir="2700000" algn="tl" rotWithShape="0">
                  <a:schemeClr val="dk1">
                    <a:alpha val="40000"/>
                  </a:schemeClr>
                </a:outerShdw>
              </a:effectLst>
            </a:endParaRPr>
          </a:p>
          <a:p>
            <a:pPr algn="ctr">
              <a:tabLst>
                <a:tab pos="263525" algn="l"/>
                <a:tab pos="1341438" algn="l"/>
              </a:tabLst>
            </a:pPr>
            <a:endParaRPr lang="fr-FR" altLang="fr-FR" sz="400" dirty="0">
              <a:ln w="0"/>
              <a:solidFill>
                <a:schemeClr val="tx1"/>
              </a:solidFill>
              <a:effectLst>
                <a:outerShdw blurRad="38100" dist="19050" dir="2700000" algn="tl" rotWithShape="0">
                  <a:schemeClr val="dk1">
                    <a:alpha val="40000"/>
                  </a:schemeClr>
                </a:outerShdw>
              </a:effectLst>
            </a:endParaRPr>
          </a:p>
          <a:p>
            <a:pPr algn="ctr">
              <a:tabLst>
                <a:tab pos="263525" algn="l"/>
                <a:tab pos="1341438" algn="l"/>
              </a:tabLst>
            </a:pPr>
            <a:r>
              <a:rPr lang="fr-FR" altLang="fr-FR" sz="800" dirty="0">
                <a:ln w="0"/>
                <a:solidFill>
                  <a:schemeClr val="tx1"/>
                </a:solidFill>
                <a:effectLst>
                  <a:outerShdw blurRad="38100" dist="19050" dir="2700000" algn="tl" rotWithShape="0">
                    <a:schemeClr val="dk1">
                      <a:alpha val="40000"/>
                    </a:schemeClr>
                  </a:outerShdw>
                </a:effectLst>
              </a:rPr>
              <a:t>C. RAVEL</a:t>
            </a:r>
          </a:p>
        </p:txBody>
      </p:sp>
      <p:sp>
        <p:nvSpPr>
          <p:cNvPr id="93" name="Rectangle avec coins arrondis en diagonale 92"/>
          <p:cNvSpPr/>
          <p:nvPr/>
        </p:nvSpPr>
        <p:spPr>
          <a:xfrm>
            <a:off x="3474990" y="5554166"/>
            <a:ext cx="1534454" cy="52668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tabLst>
                <a:tab pos="263525" algn="l"/>
                <a:tab pos="1341438" algn="l"/>
              </a:tabLst>
            </a:pPr>
            <a:r>
              <a:rPr lang="fr-FR" altLang="fr-FR" sz="800" dirty="0">
                <a:ln w="0"/>
                <a:solidFill>
                  <a:schemeClr val="tx1"/>
                </a:solidFill>
                <a:effectLst>
                  <a:outerShdw blurRad="38100" dist="19050" dir="2700000" algn="tl" rotWithShape="0">
                    <a:schemeClr val="dk1">
                      <a:alpha val="40000"/>
                    </a:schemeClr>
                  </a:outerShdw>
                </a:effectLst>
              </a:rPr>
              <a:t>Centre d’Investigation</a:t>
            </a:r>
            <a:br>
              <a:rPr lang="fr-FR" altLang="fr-FR" sz="800" dirty="0">
                <a:ln w="0"/>
                <a:solidFill>
                  <a:schemeClr val="tx1"/>
                </a:solidFill>
                <a:effectLst>
                  <a:outerShdw blurRad="38100" dist="19050" dir="2700000" algn="tl" rotWithShape="0">
                    <a:schemeClr val="dk1">
                      <a:alpha val="40000"/>
                    </a:schemeClr>
                  </a:outerShdw>
                </a:effectLst>
              </a:rPr>
            </a:br>
            <a:r>
              <a:rPr lang="fr-FR" altLang="fr-FR" sz="800" dirty="0">
                <a:ln w="0"/>
                <a:solidFill>
                  <a:schemeClr val="tx1"/>
                </a:solidFill>
                <a:effectLst>
                  <a:outerShdw blurRad="38100" dist="19050" dir="2700000" algn="tl" rotWithShape="0">
                    <a:schemeClr val="dk1">
                      <a:alpha val="40000"/>
                    </a:schemeClr>
                  </a:outerShdw>
                </a:effectLst>
              </a:rPr>
              <a:t> Clinique</a:t>
            </a:r>
            <a:r>
              <a:rPr lang="fr-FR" altLang="fr-FR" sz="800" baseline="20000" dirty="0">
                <a:ln w="0"/>
                <a:solidFill>
                  <a:schemeClr val="tx1"/>
                </a:solidFill>
                <a:effectLst>
                  <a:outerShdw blurRad="38100" dist="19050" dir="2700000" algn="tl" rotWithShape="0">
                    <a:schemeClr val="dk1">
                      <a:alpha val="40000"/>
                    </a:schemeClr>
                  </a:outerShdw>
                </a:effectLst>
              </a:rPr>
              <a:t>(2)</a:t>
            </a:r>
            <a:endParaRPr lang="fr-FR" altLang="fr-FR" sz="1050" baseline="20000" dirty="0">
              <a:ln w="0"/>
              <a:solidFill>
                <a:schemeClr val="tx1"/>
              </a:solidFill>
              <a:effectLst>
                <a:outerShdw blurRad="38100" dist="19050" dir="2700000" algn="tl" rotWithShape="0">
                  <a:schemeClr val="dk1">
                    <a:alpha val="40000"/>
                  </a:schemeClr>
                </a:outerShdw>
              </a:effectLst>
            </a:endParaRPr>
          </a:p>
          <a:p>
            <a:pPr algn="ctr">
              <a:tabLst>
                <a:tab pos="263525" algn="l"/>
                <a:tab pos="1341438" algn="l"/>
              </a:tabLst>
            </a:pPr>
            <a:endParaRPr lang="fr-FR" altLang="fr-FR" sz="400" dirty="0">
              <a:ln w="0"/>
              <a:solidFill>
                <a:schemeClr val="tx1"/>
              </a:solidFill>
              <a:effectLst>
                <a:outerShdw blurRad="38100" dist="19050" dir="2700000" algn="tl" rotWithShape="0">
                  <a:schemeClr val="dk1">
                    <a:alpha val="40000"/>
                  </a:schemeClr>
                </a:outerShdw>
              </a:effectLst>
            </a:endParaRPr>
          </a:p>
          <a:p>
            <a:pPr algn="ctr">
              <a:tabLst>
                <a:tab pos="263525" algn="l"/>
                <a:tab pos="1341438" algn="l"/>
              </a:tabLst>
            </a:pPr>
            <a:r>
              <a:rPr lang="fr-FR" altLang="fr-FR" sz="800" dirty="0">
                <a:ln w="0"/>
                <a:solidFill>
                  <a:schemeClr val="tx1"/>
                </a:solidFill>
              </a:rPr>
              <a:t>H. CHEVASSUS</a:t>
            </a:r>
          </a:p>
        </p:txBody>
      </p:sp>
      <p:sp>
        <p:nvSpPr>
          <p:cNvPr id="94" name="Rectangle avec coins arrondis en diagonale 93"/>
          <p:cNvSpPr/>
          <p:nvPr/>
        </p:nvSpPr>
        <p:spPr>
          <a:xfrm>
            <a:off x="6801138" y="2691394"/>
            <a:ext cx="2133600" cy="41346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altLang="fr-FR" sz="1000" dirty="0">
                <a:solidFill>
                  <a:schemeClr val="tx1"/>
                </a:solidFill>
              </a:rPr>
              <a:t>Responsable secteur </a:t>
            </a:r>
          </a:p>
          <a:p>
            <a:pPr algn="ctr"/>
            <a:r>
              <a:rPr lang="fr-FR" altLang="fr-FR" sz="1000" dirty="0">
                <a:solidFill>
                  <a:schemeClr val="tx1"/>
                </a:solidFill>
              </a:rPr>
              <a:t>Innovation-Partenariats</a:t>
            </a:r>
          </a:p>
        </p:txBody>
      </p:sp>
      <p:sp>
        <p:nvSpPr>
          <p:cNvPr id="95" name="Rectangle avec coins arrondis en diagonale 94"/>
          <p:cNvSpPr/>
          <p:nvPr/>
        </p:nvSpPr>
        <p:spPr>
          <a:xfrm>
            <a:off x="6801138" y="3225843"/>
            <a:ext cx="2133600" cy="119160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altLang="fr-FR" sz="1000">
                <a:solidFill>
                  <a:schemeClr val="tx1"/>
                </a:solidFill>
              </a:rPr>
              <a:t>Responsable équipe DRI CRB</a:t>
            </a:r>
            <a:endParaRPr lang="fr-FR" altLang="fr-FR" sz="1000" dirty="0">
              <a:solidFill>
                <a:schemeClr val="tx1"/>
              </a:solidFill>
            </a:endParaRPr>
          </a:p>
          <a:p>
            <a:pPr algn="ctr"/>
            <a:endParaRPr lang="fr-FR" altLang="fr-FR" sz="1000" dirty="0">
              <a:solidFill>
                <a:schemeClr val="tx1"/>
              </a:solidFill>
            </a:endParaRPr>
          </a:p>
          <a:p>
            <a:pPr algn="ctr"/>
            <a:r>
              <a:rPr lang="fr-FR" altLang="fr-FR" sz="1000" dirty="0">
                <a:solidFill>
                  <a:schemeClr val="tx1"/>
                </a:solidFill>
              </a:rPr>
              <a:t>Chargée règlementaire et</a:t>
            </a:r>
          </a:p>
          <a:p>
            <a:pPr algn="ctr"/>
            <a:r>
              <a:rPr lang="fr-FR" altLang="fr-FR" sz="1000" dirty="0">
                <a:solidFill>
                  <a:schemeClr val="tx1"/>
                </a:solidFill>
              </a:rPr>
              <a:t> contrats</a:t>
            </a:r>
          </a:p>
          <a:p>
            <a:pPr algn="ctr"/>
            <a:endParaRPr lang="fr-FR" altLang="fr-FR" sz="1000" dirty="0">
              <a:solidFill>
                <a:schemeClr val="tx1"/>
              </a:solidFill>
            </a:endParaRPr>
          </a:p>
          <a:p>
            <a:pPr algn="ctr"/>
            <a:r>
              <a:rPr lang="fr-FR" altLang="fr-FR" sz="1000" dirty="0">
                <a:solidFill>
                  <a:schemeClr val="tx1"/>
                </a:solidFill>
              </a:rPr>
              <a:t>Gestionnaire</a:t>
            </a:r>
          </a:p>
        </p:txBody>
      </p:sp>
      <p:sp>
        <p:nvSpPr>
          <p:cNvPr id="9" name="Rectangle 8"/>
          <p:cNvSpPr/>
          <p:nvPr/>
        </p:nvSpPr>
        <p:spPr>
          <a:xfrm>
            <a:off x="98425" y="2571962"/>
            <a:ext cx="8958489" cy="3577965"/>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p:nvSpPr>
        <p:spPr>
          <a:xfrm>
            <a:off x="173159" y="2643627"/>
            <a:ext cx="8816174" cy="2706832"/>
          </a:xfrm>
          <a:prstGeom prst="rect">
            <a:avLst/>
          </a:prstGeom>
          <a:noFill/>
          <a:ln w="28575">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7" name="ZoneTexte 28"/>
          <p:cNvSpPr txBox="1">
            <a:spLocks noChangeArrowheads="1"/>
          </p:cNvSpPr>
          <p:nvPr/>
        </p:nvSpPr>
        <p:spPr bwMode="auto">
          <a:xfrm>
            <a:off x="7278077" y="5121469"/>
            <a:ext cx="171713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000" b="1" i="1" dirty="0"/>
              <a:t>Périmètre de certification</a:t>
            </a:r>
          </a:p>
        </p:txBody>
      </p:sp>
      <p:cxnSp>
        <p:nvCxnSpPr>
          <p:cNvPr id="135" name="Connecteur droit 134"/>
          <p:cNvCxnSpPr/>
          <p:nvPr/>
        </p:nvCxnSpPr>
        <p:spPr>
          <a:xfrm flipH="1">
            <a:off x="3434210" y="3232905"/>
            <a:ext cx="9048" cy="2234452"/>
          </a:xfrm>
          <a:prstGeom prst="line">
            <a:avLst/>
          </a:prstGeom>
          <a:ln w="12700">
            <a:solidFill>
              <a:schemeClr val="bg1">
                <a:lumMod val="50000"/>
              </a:schemeClr>
            </a:solidFill>
          </a:ln>
        </p:spPr>
        <p:style>
          <a:lnRef idx="1">
            <a:schemeClr val="accent6"/>
          </a:lnRef>
          <a:fillRef idx="0">
            <a:schemeClr val="accent6"/>
          </a:fillRef>
          <a:effectRef idx="0">
            <a:schemeClr val="accent6"/>
          </a:effectRef>
          <a:fontRef idx="minor">
            <a:schemeClr val="tx1"/>
          </a:fontRef>
        </p:style>
      </p:cxnSp>
      <p:cxnSp>
        <p:nvCxnSpPr>
          <p:cNvPr id="139" name="Connecteur droit 138"/>
          <p:cNvCxnSpPr/>
          <p:nvPr/>
        </p:nvCxnSpPr>
        <p:spPr>
          <a:xfrm flipH="1" flipV="1">
            <a:off x="956235" y="4638588"/>
            <a:ext cx="3293166" cy="2658"/>
          </a:xfrm>
          <a:prstGeom prst="line">
            <a:avLst/>
          </a:prstGeom>
          <a:ln w="12700">
            <a:solidFill>
              <a:schemeClr val="bg1">
                <a:lumMod val="50000"/>
              </a:schemeClr>
            </a:solidFill>
          </a:ln>
        </p:spPr>
        <p:style>
          <a:lnRef idx="1">
            <a:schemeClr val="accent6"/>
          </a:lnRef>
          <a:fillRef idx="0">
            <a:schemeClr val="accent6"/>
          </a:fillRef>
          <a:effectRef idx="0">
            <a:schemeClr val="accent6"/>
          </a:effectRef>
          <a:fontRef idx="minor">
            <a:schemeClr val="tx1"/>
          </a:fontRef>
        </p:style>
      </p:cxnSp>
      <p:cxnSp>
        <p:nvCxnSpPr>
          <p:cNvPr id="143" name="Connecteur droit 142"/>
          <p:cNvCxnSpPr/>
          <p:nvPr/>
        </p:nvCxnSpPr>
        <p:spPr>
          <a:xfrm flipH="1">
            <a:off x="1013072" y="3891451"/>
            <a:ext cx="4861314" cy="5841"/>
          </a:xfrm>
          <a:prstGeom prst="line">
            <a:avLst/>
          </a:prstGeom>
          <a:ln w="12700">
            <a:solidFill>
              <a:schemeClr val="bg1">
                <a:lumMod val="50000"/>
              </a:schemeClr>
            </a:solidFill>
          </a:ln>
        </p:spPr>
        <p:style>
          <a:lnRef idx="1">
            <a:schemeClr val="accent6"/>
          </a:lnRef>
          <a:fillRef idx="0">
            <a:schemeClr val="accent6"/>
          </a:fillRef>
          <a:effectRef idx="0">
            <a:schemeClr val="accent6"/>
          </a:effectRef>
          <a:fontRef idx="minor">
            <a:schemeClr val="tx1"/>
          </a:fontRef>
        </p:style>
      </p:cxnSp>
      <p:cxnSp>
        <p:nvCxnSpPr>
          <p:cNvPr id="146" name="Connecteur droit 145"/>
          <p:cNvCxnSpPr/>
          <p:nvPr/>
        </p:nvCxnSpPr>
        <p:spPr>
          <a:xfrm flipH="1">
            <a:off x="1013072" y="5467357"/>
            <a:ext cx="4861314" cy="5841"/>
          </a:xfrm>
          <a:prstGeom prst="line">
            <a:avLst/>
          </a:prstGeom>
          <a:ln w="12700">
            <a:solidFill>
              <a:schemeClr val="bg1">
                <a:lumMod val="50000"/>
              </a:schemeClr>
            </a:solidFill>
          </a:ln>
        </p:spPr>
        <p:style>
          <a:lnRef idx="1">
            <a:schemeClr val="accent6"/>
          </a:lnRef>
          <a:fillRef idx="0">
            <a:schemeClr val="accent6"/>
          </a:fillRef>
          <a:effectRef idx="0">
            <a:schemeClr val="accent6"/>
          </a:effectRef>
          <a:fontRef idx="minor">
            <a:schemeClr val="tx1"/>
          </a:fontRef>
        </p:style>
      </p:cxnSp>
      <p:cxnSp>
        <p:nvCxnSpPr>
          <p:cNvPr id="4124" name="Connecteur droit avec flèche 4123"/>
          <p:cNvCxnSpPr/>
          <p:nvPr/>
        </p:nvCxnSpPr>
        <p:spPr>
          <a:xfrm>
            <a:off x="1013071" y="3903514"/>
            <a:ext cx="0" cy="93529"/>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2" name="Connecteur droit avec flèche 151"/>
          <p:cNvCxnSpPr/>
          <p:nvPr/>
        </p:nvCxnSpPr>
        <p:spPr>
          <a:xfrm>
            <a:off x="2633029" y="3903861"/>
            <a:ext cx="0" cy="93529"/>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4" name="Connecteur droit avec flèche 153"/>
          <p:cNvCxnSpPr/>
          <p:nvPr/>
        </p:nvCxnSpPr>
        <p:spPr>
          <a:xfrm>
            <a:off x="4242217" y="3903514"/>
            <a:ext cx="0" cy="93529"/>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5" name="Connecteur droit avec flèche 154"/>
          <p:cNvCxnSpPr/>
          <p:nvPr/>
        </p:nvCxnSpPr>
        <p:spPr>
          <a:xfrm flipH="1">
            <a:off x="5862759" y="3891451"/>
            <a:ext cx="4444" cy="105591"/>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6" name="Connecteur droit avec flèche 155"/>
          <p:cNvCxnSpPr/>
          <p:nvPr/>
        </p:nvCxnSpPr>
        <p:spPr>
          <a:xfrm>
            <a:off x="957924" y="4641535"/>
            <a:ext cx="0" cy="93529"/>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7" name="Connecteur droit avec flèche 156"/>
          <p:cNvCxnSpPr/>
          <p:nvPr/>
        </p:nvCxnSpPr>
        <p:spPr>
          <a:xfrm>
            <a:off x="2638875" y="4641535"/>
            <a:ext cx="0" cy="93529"/>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8" name="Connecteur droit avec flèche 157"/>
          <p:cNvCxnSpPr/>
          <p:nvPr/>
        </p:nvCxnSpPr>
        <p:spPr>
          <a:xfrm>
            <a:off x="4249400" y="4646038"/>
            <a:ext cx="0" cy="93529"/>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1" name="Connecteur droit avec flèche 160"/>
          <p:cNvCxnSpPr/>
          <p:nvPr/>
        </p:nvCxnSpPr>
        <p:spPr>
          <a:xfrm>
            <a:off x="1019582" y="5467357"/>
            <a:ext cx="0" cy="93529"/>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2" name="Connecteur droit avec flèche 161"/>
          <p:cNvCxnSpPr/>
          <p:nvPr/>
        </p:nvCxnSpPr>
        <p:spPr>
          <a:xfrm>
            <a:off x="2633029" y="5467356"/>
            <a:ext cx="0" cy="93529"/>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3" name="Connecteur droit avec flèche 162"/>
          <p:cNvCxnSpPr/>
          <p:nvPr/>
        </p:nvCxnSpPr>
        <p:spPr>
          <a:xfrm>
            <a:off x="4260068" y="5467356"/>
            <a:ext cx="0" cy="93529"/>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4" name="Connecteur droit avec flèche 163"/>
          <p:cNvCxnSpPr/>
          <p:nvPr/>
        </p:nvCxnSpPr>
        <p:spPr>
          <a:xfrm>
            <a:off x="5867517" y="5467355"/>
            <a:ext cx="0" cy="93529"/>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2" name="Connecteur droit avec flèche 171"/>
          <p:cNvCxnSpPr>
            <a:cxnSpLocks/>
            <a:endCxn id="75" idx="2"/>
          </p:cNvCxnSpPr>
          <p:nvPr/>
        </p:nvCxnSpPr>
        <p:spPr>
          <a:xfrm flipV="1">
            <a:off x="3441737" y="3551122"/>
            <a:ext cx="958833" cy="14103"/>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76" name="Text Box 12"/>
          <p:cNvSpPr txBox="1">
            <a:spLocks noChangeArrowheads="1"/>
          </p:cNvSpPr>
          <p:nvPr/>
        </p:nvSpPr>
        <p:spPr bwMode="auto">
          <a:xfrm>
            <a:off x="7474337" y="5606653"/>
            <a:ext cx="2111772"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400" b="1" dirty="0"/>
              <a:t>CRB du CHU</a:t>
            </a:r>
          </a:p>
          <a:p>
            <a:pPr eaLnBrk="1" hangingPunct="1">
              <a:spcBef>
                <a:spcPct val="0"/>
              </a:spcBef>
              <a:buNone/>
            </a:pPr>
            <a:r>
              <a:rPr lang="fr-FR" altLang="fr-FR" sz="1400" b="1" dirty="0"/>
              <a:t> de Montpellier</a:t>
            </a:r>
            <a:r>
              <a:rPr lang="fr-FR" altLang="fr-FR" sz="1100" baseline="30000" dirty="0">
                <a:ln w="0"/>
                <a:effectLst>
                  <a:outerShdw blurRad="38100" dist="19050" dir="2700000" algn="tl" rotWithShape="0">
                    <a:schemeClr val="dk1">
                      <a:alpha val="40000"/>
                    </a:schemeClr>
                  </a:outerShdw>
                </a:effectLst>
              </a:rPr>
              <a:t>(1)</a:t>
            </a:r>
          </a:p>
          <a:p>
            <a:pPr eaLnBrk="1" hangingPunct="1">
              <a:spcBef>
                <a:spcPct val="0"/>
              </a:spcBef>
              <a:buFontTx/>
              <a:buNone/>
            </a:pPr>
            <a:endParaRPr lang="fr-FR" altLang="fr-FR" sz="1800" b="1" dirty="0"/>
          </a:p>
        </p:txBody>
      </p:sp>
      <p:sp>
        <p:nvSpPr>
          <p:cNvPr id="3" name="Rectangle 2"/>
          <p:cNvSpPr/>
          <p:nvPr/>
        </p:nvSpPr>
        <p:spPr>
          <a:xfrm>
            <a:off x="3471615" y="3279853"/>
            <a:ext cx="3198105" cy="2014011"/>
          </a:xfrm>
          <a:prstGeom prst="rect">
            <a:avLst/>
          </a:prstGeom>
          <a:noFill/>
          <a:ln w="19050">
            <a:solidFill>
              <a:srgbClr val="42CE45"/>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FF0000"/>
              </a:solidFill>
            </a:endParaRPr>
          </a:p>
        </p:txBody>
      </p:sp>
      <p:sp>
        <p:nvSpPr>
          <p:cNvPr id="49" name="ZoneTexte 28"/>
          <p:cNvSpPr txBox="1">
            <a:spLocks noChangeArrowheads="1"/>
          </p:cNvSpPr>
          <p:nvPr/>
        </p:nvSpPr>
        <p:spPr bwMode="auto">
          <a:xfrm>
            <a:off x="6634430" y="4775073"/>
            <a:ext cx="113364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000" b="1" i="1" dirty="0">
                <a:solidFill>
                  <a:srgbClr val="42CE45"/>
                </a:solidFill>
              </a:rPr>
              <a:t>CRB - Commun</a:t>
            </a:r>
          </a:p>
        </p:txBody>
      </p:sp>
      <p:sp>
        <p:nvSpPr>
          <p:cNvPr id="4" name="Rectangle avec coins arrondis en diagonale 74">
            <a:extLst>
              <a:ext uri="{FF2B5EF4-FFF2-40B4-BE49-F238E27FC236}">
                <a16:creationId xmlns:a16="http://schemas.microsoft.com/office/drawing/2014/main" id="{8B902DC0-37D3-CB41-4AB4-98BFD459C488}"/>
              </a:ext>
            </a:extLst>
          </p:cNvPr>
          <p:cNvSpPr/>
          <p:nvPr/>
        </p:nvSpPr>
        <p:spPr>
          <a:xfrm>
            <a:off x="1800495" y="3332743"/>
            <a:ext cx="1426799" cy="465181"/>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altLang="fr-FR" sz="1000" dirty="0">
                <a:ln w="0"/>
                <a:solidFill>
                  <a:schemeClr val="tx1"/>
                </a:solidFill>
                <a:effectLst>
                  <a:outerShdw blurRad="38100" dist="19050" dir="2700000" algn="tl" rotWithShape="0">
                    <a:schemeClr val="dk1">
                      <a:alpha val="40000"/>
                    </a:schemeClr>
                  </a:outerShdw>
                </a:effectLst>
              </a:rPr>
              <a:t>T. DUPONTEIL</a:t>
            </a:r>
          </a:p>
          <a:p>
            <a:pPr algn="ctr"/>
            <a:r>
              <a:rPr lang="fr-FR" altLang="fr-FR" sz="800" dirty="0">
                <a:solidFill>
                  <a:schemeClr val="tx1"/>
                </a:solidFill>
              </a:rPr>
              <a:t>Ingénieur opérationnel </a:t>
            </a:r>
          </a:p>
        </p:txBody>
      </p:sp>
      <p:cxnSp>
        <p:nvCxnSpPr>
          <p:cNvPr id="20" name="Connecteur droit avec flèche 19">
            <a:extLst>
              <a:ext uri="{FF2B5EF4-FFF2-40B4-BE49-F238E27FC236}">
                <a16:creationId xmlns:a16="http://schemas.microsoft.com/office/drawing/2014/main" id="{CF3C9119-C8E5-64AF-9152-618211471BA9}"/>
              </a:ext>
            </a:extLst>
          </p:cNvPr>
          <p:cNvCxnSpPr/>
          <p:nvPr/>
        </p:nvCxnSpPr>
        <p:spPr>
          <a:xfrm flipH="1">
            <a:off x="3227294" y="3565225"/>
            <a:ext cx="206916" cy="0"/>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6" name="Image 5" descr="lOGO CRB - titre orange validé">
            <a:extLst>
              <a:ext uri="{FF2B5EF4-FFF2-40B4-BE49-F238E27FC236}">
                <a16:creationId xmlns:a16="http://schemas.microsoft.com/office/drawing/2014/main" id="{A54E5175-2CFC-EEE9-C5F1-B38CA053B70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15" y="6299200"/>
            <a:ext cx="603437" cy="529431"/>
          </a:xfrm>
          <a:prstGeom prst="rect">
            <a:avLst/>
          </a:prstGeom>
          <a:noFill/>
          <a:ln>
            <a:noFill/>
          </a:ln>
        </p:spPr>
      </p:pic>
    </p:spTree>
    <p:extLst>
      <p:ext uri="{BB962C8B-B14F-4D97-AF65-F5344CB8AC3E}">
        <p14:creationId xmlns:p14="http://schemas.microsoft.com/office/powerpoint/2010/main" val="1679328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2"/>
          <p:cNvSpPr>
            <a:spLocks noChangeArrowheads="1"/>
          </p:cNvSpPr>
          <p:nvPr/>
        </p:nvSpPr>
        <p:spPr bwMode="auto">
          <a:xfrm>
            <a:off x="760622" y="1268802"/>
            <a:ext cx="7737475" cy="50117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fr-FR" altLang="fr-FR" sz="1800"/>
          </a:p>
        </p:txBody>
      </p:sp>
      <p:sp>
        <p:nvSpPr>
          <p:cNvPr id="5124" name="Rectangle 5"/>
          <p:cNvSpPr>
            <a:spLocks noChangeArrowheads="1"/>
          </p:cNvSpPr>
          <p:nvPr/>
        </p:nvSpPr>
        <p:spPr bwMode="auto">
          <a:xfrm>
            <a:off x="1763922" y="2559440"/>
            <a:ext cx="6427788" cy="30702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fr-FR" altLang="fr-FR" sz="1800"/>
          </a:p>
        </p:txBody>
      </p:sp>
      <p:sp>
        <p:nvSpPr>
          <p:cNvPr id="5125" name="Text Box 6"/>
          <p:cNvSpPr txBox="1">
            <a:spLocks noChangeArrowheads="1"/>
          </p:cNvSpPr>
          <p:nvPr/>
        </p:nvSpPr>
        <p:spPr bwMode="auto">
          <a:xfrm>
            <a:off x="6075572" y="4335852"/>
            <a:ext cx="684213"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800" b="1" dirty="0"/>
              <a:t>CRB</a:t>
            </a:r>
          </a:p>
        </p:txBody>
      </p:sp>
      <p:sp>
        <p:nvSpPr>
          <p:cNvPr id="5126" name="Rectangle 7"/>
          <p:cNvSpPr>
            <a:spLocks noChangeArrowheads="1"/>
          </p:cNvSpPr>
          <p:nvPr/>
        </p:nvSpPr>
        <p:spPr bwMode="auto">
          <a:xfrm>
            <a:off x="3041860" y="3677040"/>
            <a:ext cx="4702175" cy="6477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800" dirty="0"/>
              <a:t>Edouard TUAILLON</a:t>
            </a:r>
          </a:p>
          <a:p>
            <a:pPr algn="ctr" eaLnBrk="1" hangingPunct="1">
              <a:spcBef>
                <a:spcPct val="0"/>
              </a:spcBef>
              <a:buFontTx/>
              <a:buNone/>
            </a:pPr>
            <a:r>
              <a:rPr lang="fr-FR" altLang="fr-FR" sz="1800" dirty="0"/>
              <a:t>Responsable médical et scientifique du CRB</a:t>
            </a:r>
          </a:p>
        </p:txBody>
      </p:sp>
      <p:sp>
        <p:nvSpPr>
          <p:cNvPr id="5127" name="Rectangle 9"/>
          <p:cNvSpPr>
            <a:spLocks noChangeArrowheads="1"/>
          </p:cNvSpPr>
          <p:nvPr/>
        </p:nvSpPr>
        <p:spPr bwMode="auto">
          <a:xfrm>
            <a:off x="2460835" y="3540515"/>
            <a:ext cx="5549900" cy="1184275"/>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fr-FR" altLang="fr-FR" sz="1800"/>
          </a:p>
        </p:txBody>
      </p:sp>
      <p:sp>
        <p:nvSpPr>
          <p:cNvPr id="5128" name="Text Box 10"/>
          <p:cNvSpPr txBox="1">
            <a:spLocks noChangeArrowheads="1"/>
          </p:cNvSpPr>
          <p:nvPr/>
        </p:nvSpPr>
        <p:spPr bwMode="auto">
          <a:xfrm>
            <a:off x="2818022" y="5188340"/>
            <a:ext cx="536557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800" b="1" dirty="0"/>
              <a:t>Département d’ingénierie cellulaire et tissulaire</a:t>
            </a:r>
          </a:p>
        </p:txBody>
      </p:sp>
      <p:sp>
        <p:nvSpPr>
          <p:cNvPr id="5129" name="Rectangle 11"/>
          <p:cNvSpPr>
            <a:spLocks noChangeArrowheads="1"/>
          </p:cNvSpPr>
          <p:nvPr/>
        </p:nvSpPr>
        <p:spPr bwMode="auto">
          <a:xfrm>
            <a:off x="1808372" y="2602302"/>
            <a:ext cx="4235450" cy="665163"/>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800"/>
              <a:t>John DE VOS</a:t>
            </a:r>
          </a:p>
          <a:p>
            <a:pPr algn="ctr" eaLnBrk="1" hangingPunct="1">
              <a:spcBef>
                <a:spcPct val="0"/>
              </a:spcBef>
              <a:buFontTx/>
              <a:buNone/>
            </a:pPr>
            <a:r>
              <a:rPr lang="fr-FR" altLang="fr-FR" sz="1800"/>
              <a:t>Coordonnateur département</a:t>
            </a:r>
          </a:p>
        </p:txBody>
      </p:sp>
      <p:sp>
        <p:nvSpPr>
          <p:cNvPr id="5130" name="Text Box 13"/>
          <p:cNvSpPr txBox="1">
            <a:spLocks noChangeArrowheads="1"/>
          </p:cNvSpPr>
          <p:nvPr/>
        </p:nvSpPr>
        <p:spPr bwMode="auto">
          <a:xfrm>
            <a:off x="2818022" y="5777302"/>
            <a:ext cx="5608638"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800" b="1"/>
              <a:t>Pôle Biologie-Pathologie du CHU de Montpellier</a:t>
            </a:r>
          </a:p>
        </p:txBody>
      </p:sp>
      <p:sp>
        <p:nvSpPr>
          <p:cNvPr id="5131" name="Rectangle 14"/>
          <p:cNvSpPr>
            <a:spLocks noChangeArrowheads="1"/>
          </p:cNvSpPr>
          <p:nvPr/>
        </p:nvSpPr>
        <p:spPr bwMode="auto">
          <a:xfrm>
            <a:off x="1016210" y="1441840"/>
            <a:ext cx="4052887" cy="665162"/>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800" dirty="0"/>
              <a:t>Laurence LACHAUD</a:t>
            </a:r>
          </a:p>
          <a:p>
            <a:pPr algn="ctr" eaLnBrk="1" hangingPunct="1">
              <a:spcBef>
                <a:spcPct val="0"/>
              </a:spcBef>
              <a:buFontTx/>
              <a:buNone/>
            </a:pPr>
            <a:r>
              <a:rPr lang="fr-FR" altLang="fr-FR" sz="1800" dirty="0"/>
              <a:t>Cheffe de Pôle Biologie-Pathologie</a:t>
            </a:r>
          </a:p>
        </p:txBody>
      </p:sp>
      <p:sp>
        <p:nvSpPr>
          <p:cNvPr id="15" name="ZoneTexte 14"/>
          <p:cNvSpPr txBox="1"/>
          <p:nvPr/>
        </p:nvSpPr>
        <p:spPr>
          <a:xfrm>
            <a:off x="6283234" y="6426926"/>
            <a:ext cx="2495006" cy="307777"/>
          </a:xfrm>
          <a:prstGeom prst="rect">
            <a:avLst/>
          </a:prstGeom>
          <a:noFill/>
        </p:spPr>
        <p:txBody>
          <a:bodyPr wrap="square" rtlCol="0">
            <a:spAutoFit/>
          </a:bodyPr>
          <a:lstStyle/>
          <a:p>
            <a:pPr algn="r"/>
            <a:r>
              <a:rPr lang="fr-FR" sz="1400" b="1" dirty="0"/>
              <a:t>RB-7-IN-002 version 8</a:t>
            </a:r>
          </a:p>
        </p:txBody>
      </p:sp>
      <p:sp>
        <p:nvSpPr>
          <p:cNvPr id="2" name="Rectangle avec coins arrondis en diagonale 4">
            <a:extLst>
              <a:ext uri="{FF2B5EF4-FFF2-40B4-BE49-F238E27FC236}">
                <a16:creationId xmlns:a16="http://schemas.microsoft.com/office/drawing/2014/main" id="{22EAFC74-CB7D-57FE-686D-3512CDA6B320}"/>
              </a:ext>
            </a:extLst>
          </p:cNvPr>
          <p:cNvSpPr/>
          <p:nvPr/>
        </p:nvSpPr>
        <p:spPr>
          <a:xfrm>
            <a:off x="716435" y="449300"/>
            <a:ext cx="7711130" cy="39181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buFontTx/>
              <a:buNone/>
            </a:pPr>
            <a:r>
              <a:rPr lang="fr-FR" altLang="fr-FR" dirty="0">
                <a:ln w="0"/>
                <a:solidFill>
                  <a:schemeClr val="tx1"/>
                </a:solidFill>
                <a:effectLst>
                  <a:outerShdw blurRad="38100" dist="19050" dir="2700000" algn="tl" rotWithShape="0">
                    <a:schemeClr val="dk1">
                      <a:alpha val="40000"/>
                    </a:schemeClr>
                  </a:outerShdw>
                </a:effectLst>
              </a:rPr>
              <a:t>Organigramme équipe médicale du CRB du CHU de Montpellier</a:t>
            </a:r>
          </a:p>
        </p:txBody>
      </p:sp>
      <p:pic>
        <p:nvPicPr>
          <p:cNvPr id="3" name="Image 2" descr="lOGO CRB - titre orange validé">
            <a:extLst>
              <a:ext uri="{FF2B5EF4-FFF2-40B4-BE49-F238E27FC236}">
                <a16:creationId xmlns:a16="http://schemas.microsoft.com/office/drawing/2014/main" id="{479336DF-9648-018C-2207-B3CB63A9BB3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15" y="6299200"/>
            <a:ext cx="603437" cy="52943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5"/>
          <p:cNvSpPr>
            <a:spLocks noChangeArrowheads="1"/>
          </p:cNvSpPr>
          <p:nvPr/>
        </p:nvSpPr>
        <p:spPr bwMode="auto">
          <a:xfrm>
            <a:off x="999511" y="912598"/>
            <a:ext cx="2946536" cy="21459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fr-FR" altLang="fr-FR" sz="1800"/>
          </a:p>
        </p:txBody>
      </p:sp>
      <p:sp>
        <p:nvSpPr>
          <p:cNvPr id="20" name="Rectangle 5"/>
          <p:cNvSpPr>
            <a:spLocks noChangeArrowheads="1"/>
          </p:cNvSpPr>
          <p:nvPr/>
        </p:nvSpPr>
        <p:spPr bwMode="auto">
          <a:xfrm>
            <a:off x="1849660" y="4402039"/>
            <a:ext cx="2096387" cy="173020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fr-FR" altLang="fr-FR" sz="1800"/>
          </a:p>
        </p:txBody>
      </p:sp>
      <p:sp>
        <p:nvSpPr>
          <p:cNvPr id="19" name="Rectangle 5"/>
          <p:cNvSpPr>
            <a:spLocks noChangeArrowheads="1"/>
          </p:cNvSpPr>
          <p:nvPr/>
        </p:nvSpPr>
        <p:spPr bwMode="auto">
          <a:xfrm>
            <a:off x="5235800" y="4380962"/>
            <a:ext cx="2096387" cy="173020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fr-FR" altLang="fr-FR" sz="1800"/>
          </a:p>
        </p:txBody>
      </p:sp>
      <p:sp>
        <p:nvSpPr>
          <p:cNvPr id="13" name="Rectangle 5"/>
          <p:cNvSpPr>
            <a:spLocks noChangeArrowheads="1"/>
          </p:cNvSpPr>
          <p:nvPr/>
        </p:nvSpPr>
        <p:spPr bwMode="auto">
          <a:xfrm>
            <a:off x="5235800" y="1325145"/>
            <a:ext cx="2096387" cy="173020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fr-FR" altLang="fr-FR" sz="1800"/>
          </a:p>
        </p:txBody>
      </p:sp>
      <p:sp>
        <p:nvSpPr>
          <p:cNvPr id="7170" name="Rectangle 2"/>
          <p:cNvSpPr>
            <a:spLocks noChangeArrowheads="1"/>
          </p:cNvSpPr>
          <p:nvPr/>
        </p:nvSpPr>
        <p:spPr bwMode="auto">
          <a:xfrm>
            <a:off x="357188" y="400635"/>
            <a:ext cx="5554726" cy="33855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600" b="1" dirty="0"/>
              <a:t>Organigramme du Réseau BIOBANQUES LR Occitanie</a:t>
            </a:r>
          </a:p>
        </p:txBody>
      </p:sp>
      <p:sp>
        <p:nvSpPr>
          <p:cNvPr id="7171" name="Rectangle 3"/>
          <p:cNvSpPr>
            <a:spLocks noChangeArrowheads="1"/>
          </p:cNvSpPr>
          <p:nvPr/>
        </p:nvSpPr>
        <p:spPr bwMode="auto">
          <a:xfrm>
            <a:off x="1294062" y="980181"/>
            <a:ext cx="2357437" cy="46831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b="1" dirty="0"/>
              <a:t>CRB du CHU de Montpellier</a:t>
            </a:r>
          </a:p>
        </p:txBody>
      </p:sp>
      <p:sp>
        <p:nvSpPr>
          <p:cNvPr id="7172" name="Rectangle 4"/>
          <p:cNvSpPr>
            <a:spLocks noChangeArrowheads="1"/>
          </p:cNvSpPr>
          <p:nvPr/>
        </p:nvSpPr>
        <p:spPr bwMode="auto">
          <a:xfrm>
            <a:off x="1183026" y="1573204"/>
            <a:ext cx="2579507" cy="6515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t>Bénédicte FAUVEL</a:t>
            </a:r>
          </a:p>
          <a:p>
            <a:pPr algn="ctr" eaLnBrk="1" hangingPunct="1">
              <a:spcBef>
                <a:spcPct val="0"/>
              </a:spcBef>
              <a:buFontTx/>
              <a:buNone/>
            </a:pPr>
            <a:endParaRPr lang="fr-FR" altLang="fr-FR" sz="1000" b="1" dirty="0"/>
          </a:p>
          <a:p>
            <a:pPr algn="ctr" eaLnBrk="1" hangingPunct="1">
              <a:spcBef>
                <a:spcPct val="0"/>
              </a:spcBef>
              <a:buFontTx/>
              <a:buNone/>
            </a:pPr>
            <a:r>
              <a:rPr lang="fr-FR" altLang="fr-FR" sz="900" i="1" dirty="0"/>
              <a:t>Responsable </a:t>
            </a:r>
            <a:r>
              <a:rPr lang="fr-FR" sz="900" i="1" dirty="0"/>
              <a:t>Valorisation Innovation Partenariats</a:t>
            </a:r>
          </a:p>
          <a:p>
            <a:pPr algn="ctr" eaLnBrk="1" hangingPunct="1">
              <a:spcBef>
                <a:spcPct val="0"/>
              </a:spcBef>
              <a:buFontTx/>
              <a:buNone/>
            </a:pPr>
            <a:r>
              <a:rPr lang="fr-FR" altLang="fr-FR" sz="900" i="1" dirty="0"/>
              <a:t>Direction de la Recherche et de l’Innovation</a:t>
            </a:r>
          </a:p>
        </p:txBody>
      </p:sp>
      <p:sp>
        <p:nvSpPr>
          <p:cNvPr id="7173" name="Rectangle 11"/>
          <p:cNvSpPr>
            <a:spLocks noChangeArrowheads="1"/>
          </p:cNvSpPr>
          <p:nvPr/>
        </p:nvSpPr>
        <p:spPr bwMode="auto">
          <a:xfrm>
            <a:off x="1399629" y="2363616"/>
            <a:ext cx="2146300"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None/>
            </a:pPr>
            <a:r>
              <a:rPr lang="fr-FR" altLang="fr-FR" sz="1000" b="1"/>
              <a:t>Marjorie MONLEAU </a:t>
            </a:r>
            <a:endParaRPr lang="fr-FR" altLang="fr-FR" sz="1000" b="1" dirty="0"/>
          </a:p>
          <a:p>
            <a:pPr algn="ctr" eaLnBrk="1" hangingPunct="1">
              <a:spcBef>
                <a:spcPct val="0"/>
              </a:spcBef>
              <a:buNone/>
            </a:pPr>
            <a:r>
              <a:rPr lang="fr-FR" altLang="fr-FR" sz="900" dirty="0"/>
              <a:t>(arrivée 05/2026)</a:t>
            </a:r>
          </a:p>
          <a:p>
            <a:pPr algn="ctr" eaLnBrk="1" hangingPunct="1">
              <a:spcBef>
                <a:spcPct val="0"/>
              </a:spcBef>
              <a:buFontTx/>
              <a:buNone/>
            </a:pPr>
            <a:r>
              <a:rPr lang="fr-FR" altLang="fr-FR" sz="900" i="1" dirty="0"/>
              <a:t>Responsable Administratif </a:t>
            </a:r>
          </a:p>
        </p:txBody>
      </p:sp>
      <p:sp>
        <p:nvSpPr>
          <p:cNvPr id="9" name="ZoneTexte 8"/>
          <p:cNvSpPr txBox="1"/>
          <p:nvPr/>
        </p:nvSpPr>
        <p:spPr>
          <a:xfrm>
            <a:off x="6283234" y="6426926"/>
            <a:ext cx="2495006" cy="307777"/>
          </a:xfrm>
          <a:prstGeom prst="rect">
            <a:avLst/>
          </a:prstGeom>
          <a:noFill/>
        </p:spPr>
        <p:txBody>
          <a:bodyPr wrap="square" rtlCol="0">
            <a:spAutoFit/>
          </a:bodyPr>
          <a:lstStyle/>
          <a:p>
            <a:pPr algn="r"/>
            <a:r>
              <a:rPr lang="fr-FR" sz="1400" b="1" dirty="0"/>
              <a:t>RB-7-IN-002 version 8</a:t>
            </a:r>
          </a:p>
        </p:txBody>
      </p:sp>
      <p:cxnSp>
        <p:nvCxnSpPr>
          <p:cNvPr id="10" name="AutoShape 15"/>
          <p:cNvCxnSpPr>
            <a:cxnSpLocks noChangeShapeType="1"/>
            <a:stCxn id="7172" idx="2"/>
            <a:endCxn id="7173" idx="0"/>
          </p:cNvCxnSpPr>
          <p:nvPr/>
        </p:nvCxnSpPr>
        <p:spPr bwMode="auto">
          <a:xfrm flipH="1">
            <a:off x="2472779" y="2224742"/>
            <a:ext cx="1" cy="138874"/>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AutoShape 15"/>
          <p:cNvCxnSpPr>
            <a:cxnSpLocks noChangeShapeType="1"/>
          </p:cNvCxnSpPr>
          <p:nvPr/>
        </p:nvCxnSpPr>
        <p:spPr bwMode="auto">
          <a:xfrm>
            <a:off x="3097083" y="3055349"/>
            <a:ext cx="448638" cy="480722"/>
          </a:xfrm>
          <a:prstGeom prst="straightConnector1">
            <a:avLst/>
          </a:prstGeom>
          <a:noFill/>
          <a:ln w="9525">
            <a:solidFill>
              <a:schemeClr val="tx1"/>
            </a:solidFill>
            <a:round/>
            <a:headEnd type="triangle"/>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Rectangle 3"/>
          <p:cNvSpPr>
            <a:spLocks noChangeArrowheads="1"/>
          </p:cNvSpPr>
          <p:nvPr/>
        </p:nvSpPr>
        <p:spPr bwMode="auto">
          <a:xfrm>
            <a:off x="5409932" y="1956091"/>
            <a:ext cx="1746603" cy="468312"/>
          </a:xfrm>
          <a:prstGeom prst="rect">
            <a:avLst/>
          </a:prstGeom>
          <a:solidFill>
            <a:schemeClr val="accent1"/>
          </a:solidFill>
          <a:ln w="9525">
            <a:solidFill>
              <a:schemeClr val="tx1"/>
            </a:solidFill>
            <a:prstDash val="dash"/>
            <a:miter lim="800000"/>
            <a:headEnd/>
            <a:tailEnd/>
          </a:ln>
          <a:effec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b="1" dirty="0"/>
              <a:t>CRB du CH de Nîmes</a:t>
            </a:r>
          </a:p>
        </p:txBody>
      </p:sp>
      <p:sp>
        <p:nvSpPr>
          <p:cNvPr id="16" name="Rectangle 3"/>
          <p:cNvSpPr>
            <a:spLocks noChangeArrowheads="1"/>
          </p:cNvSpPr>
          <p:nvPr/>
        </p:nvSpPr>
        <p:spPr bwMode="auto">
          <a:xfrm>
            <a:off x="1909919" y="5032985"/>
            <a:ext cx="1975868" cy="468312"/>
          </a:xfrm>
          <a:prstGeom prst="rect">
            <a:avLst/>
          </a:prstGeom>
          <a:solidFill>
            <a:schemeClr val="accent1"/>
          </a:solidFill>
          <a:ln w="9525">
            <a:solidFill>
              <a:schemeClr val="tx1"/>
            </a:solidFill>
            <a:prstDash val="dash"/>
            <a:miter lim="800000"/>
            <a:headEnd/>
            <a:tailEnd/>
          </a:ln>
          <a:effec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b="1" dirty="0"/>
              <a:t>CRB du CH de Perpignan</a:t>
            </a:r>
          </a:p>
        </p:txBody>
      </p:sp>
      <p:sp>
        <p:nvSpPr>
          <p:cNvPr id="17" name="Rectangle 3"/>
          <p:cNvSpPr>
            <a:spLocks noChangeArrowheads="1"/>
          </p:cNvSpPr>
          <p:nvPr/>
        </p:nvSpPr>
        <p:spPr bwMode="auto">
          <a:xfrm>
            <a:off x="5410694" y="5035041"/>
            <a:ext cx="1744819" cy="468312"/>
          </a:xfrm>
          <a:prstGeom prst="rect">
            <a:avLst/>
          </a:prstGeom>
          <a:solidFill>
            <a:schemeClr val="accent1"/>
          </a:solidFill>
          <a:ln w="9525">
            <a:solidFill>
              <a:schemeClr val="tx1"/>
            </a:solidFill>
            <a:prstDash val="dash"/>
            <a:miter lim="800000"/>
            <a:headEnd/>
            <a:tailEnd/>
          </a:ln>
          <a:effec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b="1" dirty="0"/>
              <a:t>CRB de l’ICM</a:t>
            </a:r>
          </a:p>
        </p:txBody>
      </p:sp>
      <p:sp>
        <p:nvSpPr>
          <p:cNvPr id="18" name="Rectangle 3"/>
          <p:cNvSpPr>
            <a:spLocks noChangeArrowheads="1"/>
          </p:cNvSpPr>
          <p:nvPr/>
        </p:nvSpPr>
        <p:spPr bwMode="auto">
          <a:xfrm>
            <a:off x="2877854" y="3517706"/>
            <a:ext cx="3221625" cy="425125"/>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50" b="1" dirty="0"/>
              <a:t>Carole VOLAND</a:t>
            </a:r>
          </a:p>
          <a:p>
            <a:pPr algn="ctr" eaLnBrk="1" hangingPunct="1">
              <a:spcBef>
                <a:spcPct val="0"/>
              </a:spcBef>
              <a:buNone/>
            </a:pPr>
            <a:r>
              <a:rPr lang="fr-FR" altLang="fr-FR" sz="900" i="1" dirty="0"/>
              <a:t>Coordonnateur du Réseau </a:t>
            </a:r>
            <a:r>
              <a:rPr lang="fr-FR" altLang="fr-FR" sz="900" i="1" dirty="0" err="1"/>
              <a:t>BioBanques</a:t>
            </a:r>
            <a:r>
              <a:rPr lang="fr-FR" altLang="fr-FR" sz="900" i="1" dirty="0"/>
              <a:t> LR Occitanie</a:t>
            </a:r>
          </a:p>
        </p:txBody>
      </p:sp>
      <p:cxnSp>
        <p:nvCxnSpPr>
          <p:cNvPr id="26" name="AutoShape 15"/>
          <p:cNvCxnSpPr>
            <a:cxnSpLocks noChangeShapeType="1"/>
          </p:cNvCxnSpPr>
          <p:nvPr/>
        </p:nvCxnSpPr>
        <p:spPr bwMode="auto">
          <a:xfrm flipH="1">
            <a:off x="5558828" y="3055349"/>
            <a:ext cx="540651" cy="480722"/>
          </a:xfrm>
          <a:prstGeom prst="straightConnector1">
            <a:avLst/>
          </a:prstGeom>
          <a:noFill/>
          <a:ln w="9525">
            <a:solidFill>
              <a:schemeClr val="tx1"/>
            </a:solidFill>
            <a:prstDash val="dash"/>
            <a:round/>
            <a:headEnd type="triangle"/>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AutoShape 15"/>
          <p:cNvCxnSpPr>
            <a:cxnSpLocks noChangeShapeType="1"/>
          </p:cNvCxnSpPr>
          <p:nvPr/>
        </p:nvCxnSpPr>
        <p:spPr bwMode="auto">
          <a:xfrm flipV="1">
            <a:off x="3095911" y="3941433"/>
            <a:ext cx="449810" cy="462004"/>
          </a:xfrm>
          <a:prstGeom prst="straightConnector1">
            <a:avLst/>
          </a:prstGeom>
          <a:noFill/>
          <a:ln w="9525">
            <a:solidFill>
              <a:schemeClr val="tx1"/>
            </a:solidFill>
            <a:prstDash val="dash"/>
            <a:round/>
            <a:headEnd type="triangle"/>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AutoShape 15"/>
          <p:cNvCxnSpPr>
            <a:cxnSpLocks noChangeShapeType="1"/>
          </p:cNvCxnSpPr>
          <p:nvPr/>
        </p:nvCxnSpPr>
        <p:spPr bwMode="auto">
          <a:xfrm flipH="1" flipV="1">
            <a:off x="5558828" y="3949305"/>
            <a:ext cx="540650" cy="431657"/>
          </a:xfrm>
          <a:prstGeom prst="straightConnector1">
            <a:avLst/>
          </a:prstGeom>
          <a:noFill/>
          <a:ln w="9525">
            <a:solidFill>
              <a:schemeClr val="tx1"/>
            </a:solidFill>
            <a:prstDash val="dash"/>
            <a:round/>
            <a:headEnd type="triangle"/>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2" name="Image 1" descr="lOGO CRB - titre orange validé">
            <a:extLst>
              <a:ext uri="{FF2B5EF4-FFF2-40B4-BE49-F238E27FC236}">
                <a16:creationId xmlns:a16="http://schemas.microsoft.com/office/drawing/2014/main" id="{D7924F39-843C-3AF9-7BCF-CC222AEE8E2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15" y="6299200"/>
            <a:ext cx="603437" cy="529431"/>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8"/>
          <p:cNvSpPr>
            <a:spLocks noChangeArrowheads="1"/>
          </p:cNvSpPr>
          <p:nvPr/>
        </p:nvSpPr>
        <p:spPr bwMode="auto">
          <a:xfrm>
            <a:off x="2146782" y="1704291"/>
            <a:ext cx="1857375"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solidFill>
                  <a:srgbClr val="000000"/>
                </a:solidFill>
              </a:rPr>
              <a:t>Edouard TUAILLON</a:t>
            </a:r>
          </a:p>
          <a:p>
            <a:pPr algn="ctr" eaLnBrk="1" hangingPunct="1">
              <a:spcBef>
                <a:spcPct val="0"/>
              </a:spcBef>
              <a:buFontTx/>
              <a:buNone/>
            </a:pPr>
            <a:r>
              <a:rPr lang="fr-FR" altLang="fr-FR" sz="1000" i="1" dirty="0">
                <a:solidFill>
                  <a:srgbClr val="000000"/>
                </a:solidFill>
              </a:rPr>
              <a:t>Responsable </a:t>
            </a:r>
            <a:br>
              <a:rPr lang="fr-FR" altLang="fr-FR" sz="1000" i="1" dirty="0">
                <a:solidFill>
                  <a:srgbClr val="000000"/>
                </a:solidFill>
              </a:rPr>
            </a:br>
            <a:r>
              <a:rPr lang="fr-FR" altLang="fr-FR" sz="1000" i="1" dirty="0">
                <a:solidFill>
                  <a:srgbClr val="000000"/>
                </a:solidFill>
              </a:rPr>
              <a:t>médical CRB</a:t>
            </a:r>
          </a:p>
        </p:txBody>
      </p:sp>
      <p:sp>
        <p:nvSpPr>
          <p:cNvPr id="16390" name="Rectangle 10"/>
          <p:cNvSpPr>
            <a:spLocks noChangeArrowheads="1"/>
          </p:cNvSpPr>
          <p:nvPr/>
        </p:nvSpPr>
        <p:spPr bwMode="auto">
          <a:xfrm>
            <a:off x="1895698" y="3208330"/>
            <a:ext cx="2359545" cy="119211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None/>
            </a:pPr>
            <a:r>
              <a:rPr lang="fr-FR" altLang="fr-FR" sz="1000" b="1" dirty="0">
                <a:solidFill>
                  <a:srgbClr val="000000"/>
                </a:solidFill>
              </a:rPr>
              <a:t>Carmen ALCOCER CORDELLAT</a:t>
            </a:r>
            <a:br>
              <a:rPr lang="fr-FR" altLang="fr-FR" sz="1000" b="1" dirty="0">
                <a:solidFill>
                  <a:srgbClr val="000000"/>
                </a:solidFill>
              </a:rPr>
            </a:br>
            <a:r>
              <a:rPr lang="fr-FR" altLang="fr-FR" sz="1000" b="1" dirty="0">
                <a:solidFill>
                  <a:srgbClr val="000000"/>
                </a:solidFill>
              </a:rPr>
              <a:t>Sylvain MARIE</a:t>
            </a:r>
          </a:p>
          <a:p>
            <a:pPr algn="ctr" eaLnBrk="1" hangingPunct="1">
              <a:spcBef>
                <a:spcPct val="0"/>
              </a:spcBef>
              <a:buNone/>
            </a:pPr>
            <a:r>
              <a:rPr lang="fr-FR" altLang="fr-FR" sz="1000" b="1" dirty="0">
                <a:solidFill>
                  <a:srgbClr val="000000"/>
                </a:solidFill>
              </a:rPr>
              <a:t>Clara TARBOURIECH</a:t>
            </a:r>
          </a:p>
          <a:p>
            <a:pPr algn="ctr" eaLnBrk="1" hangingPunct="1">
              <a:spcBef>
                <a:spcPct val="0"/>
              </a:spcBef>
              <a:buNone/>
            </a:pPr>
            <a:endParaRPr lang="fr-FR" altLang="fr-FR" sz="1000" b="1" dirty="0">
              <a:solidFill>
                <a:srgbClr val="000000"/>
              </a:solidFill>
            </a:endParaRPr>
          </a:p>
          <a:p>
            <a:pPr algn="ctr" eaLnBrk="1" hangingPunct="1">
              <a:spcBef>
                <a:spcPct val="0"/>
              </a:spcBef>
              <a:buFontTx/>
              <a:buNone/>
            </a:pPr>
            <a:endParaRPr lang="fr-FR" altLang="fr-FR" sz="1000" b="1" dirty="0">
              <a:solidFill>
                <a:srgbClr val="000000"/>
              </a:solidFill>
            </a:endParaRPr>
          </a:p>
          <a:p>
            <a:pPr algn="ctr" eaLnBrk="1" hangingPunct="1">
              <a:spcBef>
                <a:spcPct val="0"/>
              </a:spcBef>
              <a:buFontTx/>
              <a:buNone/>
            </a:pPr>
            <a:r>
              <a:rPr lang="fr-FR" altLang="fr-FR" sz="1000" i="1" dirty="0">
                <a:solidFill>
                  <a:srgbClr val="000000"/>
                </a:solidFill>
              </a:rPr>
              <a:t>Techniciens volants</a:t>
            </a:r>
          </a:p>
        </p:txBody>
      </p:sp>
      <p:sp>
        <p:nvSpPr>
          <p:cNvPr id="16400" name="Rectangle 4"/>
          <p:cNvSpPr>
            <a:spLocks noChangeArrowheads="1"/>
          </p:cNvSpPr>
          <p:nvPr/>
        </p:nvSpPr>
        <p:spPr bwMode="auto">
          <a:xfrm>
            <a:off x="476404" y="211062"/>
            <a:ext cx="5355120" cy="33855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600" b="1" dirty="0">
                <a:solidFill>
                  <a:srgbClr val="000000"/>
                </a:solidFill>
              </a:rPr>
              <a:t>Organigramme Techniciens/Ingénieur CRB-Commun</a:t>
            </a:r>
          </a:p>
        </p:txBody>
      </p:sp>
      <p:sp>
        <p:nvSpPr>
          <p:cNvPr id="10" name="ZoneTexte 9"/>
          <p:cNvSpPr txBox="1"/>
          <p:nvPr/>
        </p:nvSpPr>
        <p:spPr>
          <a:xfrm>
            <a:off x="6283234" y="6426926"/>
            <a:ext cx="2495006" cy="307777"/>
          </a:xfrm>
          <a:prstGeom prst="rect">
            <a:avLst/>
          </a:prstGeom>
          <a:noFill/>
        </p:spPr>
        <p:txBody>
          <a:bodyPr wrap="square" rtlCol="0">
            <a:spAutoFit/>
          </a:bodyPr>
          <a:lstStyle/>
          <a:p>
            <a:pPr algn="r"/>
            <a:r>
              <a:rPr lang="fr-FR" sz="1400" b="1" dirty="0"/>
              <a:t>RB-7-IN-002 version 8</a:t>
            </a:r>
          </a:p>
        </p:txBody>
      </p:sp>
      <p:sp>
        <p:nvSpPr>
          <p:cNvPr id="9" name="Rectangle 3"/>
          <p:cNvSpPr>
            <a:spLocks noChangeArrowheads="1"/>
          </p:cNvSpPr>
          <p:nvPr/>
        </p:nvSpPr>
        <p:spPr bwMode="auto">
          <a:xfrm>
            <a:off x="1897807" y="875572"/>
            <a:ext cx="2357437" cy="46831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b="1" dirty="0">
                <a:solidFill>
                  <a:srgbClr val="000000"/>
                </a:solidFill>
              </a:rPr>
              <a:t>Techniciens volants</a:t>
            </a:r>
          </a:p>
          <a:p>
            <a:pPr algn="ctr" eaLnBrk="1" hangingPunct="1">
              <a:spcBef>
                <a:spcPct val="0"/>
              </a:spcBef>
              <a:buNone/>
            </a:pPr>
            <a:r>
              <a:rPr lang="fr-FR" altLang="fr-FR" sz="1200" b="1" dirty="0"/>
              <a:t>Ingénieur transversal</a:t>
            </a:r>
          </a:p>
        </p:txBody>
      </p:sp>
      <p:sp>
        <p:nvSpPr>
          <p:cNvPr id="11" name="Rectangle 3"/>
          <p:cNvSpPr>
            <a:spLocks noChangeArrowheads="1"/>
          </p:cNvSpPr>
          <p:nvPr/>
        </p:nvSpPr>
        <p:spPr bwMode="auto">
          <a:xfrm>
            <a:off x="4888296" y="892048"/>
            <a:ext cx="2357437" cy="468312"/>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b="1" dirty="0">
                <a:solidFill>
                  <a:srgbClr val="000000"/>
                </a:solidFill>
              </a:rPr>
              <a:t>Techniciens LBPC</a:t>
            </a:r>
          </a:p>
        </p:txBody>
      </p:sp>
      <p:sp>
        <p:nvSpPr>
          <p:cNvPr id="12" name="Rectangle 8"/>
          <p:cNvSpPr>
            <a:spLocks noChangeArrowheads="1"/>
          </p:cNvSpPr>
          <p:nvPr/>
        </p:nvSpPr>
        <p:spPr bwMode="auto">
          <a:xfrm>
            <a:off x="5138328" y="1706670"/>
            <a:ext cx="1857375"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solidFill>
                  <a:srgbClr val="000000"/>
                </a:solidFill>
              </a:rPr>
              <a:t>Sylvain LEHMANN</a:t>
            </a:r>
          </a:p>
          <a:p>
            <a:pPr algn="ctr" eaLnBrk="1" hangingPunct="1">
              <a:spcBef>
                <a:spcPct val="0"/>
              </a:spcBef>
              <a:buFontTx/>
              <a:buNone/>
            </a:pPr>
            <a:r>
              <a:rPr lang="fr-FR" altLang="fr-FR" sz="1000" i="1" dirty="0">
                <a:solidFill>
                  <a:srgbClr val="000000"/>
                </a:solidFill>
              </a:rPr>
              <a:t>Responsable </a:t>
            </a:r>
            <a:br>
              <a:rPr lang="fr-FR" altLang="fr-FR" sz="1000" i="1" dirty="0">
                <a:solidFill>
                  <a:srgbClr val="000000"/>
                </a:solidFill>
              </a:rPr>
            </a:br>
            <a:r>
              <a:rPr lang="fr-FR" altLang="fr-FR" sz="1000" i="1" dirty="0">
                <a:solidFill>
                  <a:srgbClr val="000000"/>
                </a:solidFill>
              </a:rPr>
              <a:t>médical LBPC</a:t>
            </a:r>
          </a:p>
        </p:txBody>
      </p:sp>
      <p:sp>
        <p:nvSpPr>
          <p:cNvPr id="13" name="Rectangle 10"/>
          <p:cNvSpPr>
            <a:spLocks noChangeArrowheads="1"/>
          </p:cNvSpPr>
          <p:nvPr/>
        </p:nvSpPr>
        <p:spPr bwMode="auto">
          <a:xfrm>
            <a:off x="4888295" y="3200080"/>
            <a:ext cx="2357437" cy="119211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None/>
            </a:pPr>
            <a:r>
              <a:rPr lang="fr-FR" altLang="fr-FR" sz="1000" b="1" dirty="0"/>
              <a:t>Pierre ALLARY-NAUTON</a:t>
            </a:r>
          </a:p>
          <a:p>
            <a:pPr algn="ctr" eaLnBrk="1" hangingPunct="1">
              <a:spcBef>
                <a:spcPct val="0"/>
              </a:spcBef>
              <a:buNone/>
            </a:pPr>
            <a:r>
              <a:rPr lang="fr-FR" altLang="fr-FR" sz="1000" b="1" dirty="0"/>
              <a:t>Rachelle CLAIN</a:t>
            </a:r>
          </a:p>
          <a:p>
            <a:pPr algn="ctr" eaLnBrk="1" hangingPunct="1">
              <a:spcBef>
                <a:spcPct val="0"/>
              </a:spcBef>
              <a:buFontTx/>
              <a:buNone/>
            </a:pPr>
            <a:r>
              <a:rPr lang="fr-FR" altLang="fr-FR" sz="1000" b="1" dirty="0"/>
              <a:t>Nelly SCHMITT</a:t>
            </a:r>
          </a:p>
          <a:p>
            <a:pPr algn="ctr" eaLnBrk="1" hangingPunct="1">
              <a:spcBef>
                <a:spcPct val="0"/>
              </a:spcBef>
              <a:buNone/>
            </a:pPr>
            <a:endParaRPr lang="fr-FR" altLang="fr-FR" sz="1000" b="1" dirty="0">
              <a:solidFill>
                <a:srgbClr val="000000"/>
              </a:solidFill>
            </a:endParaRPr>
          </a:p>
          <a:p>
            <a:pPr algn="ctr" eaLnBrk="1" hangingPunct="1">
              <a:spcBef>
                <a:spcPct val="0"/>
              </a:spcBef>
              <a:buFontTx/>
              <a:buNone/>
            </a:pPr>
            <a:endParaRPr lang="fr-FR" altLang="fr-FR" sz="1000" b="1" dirty="0">
              <a:solidFill>
                <a:srgbClr val="000000"/>
              </a:solidFill>
            </a:endParaRPr>
          </a:p>
          <a:p>
            <a:pPr algn="ctr" eaLnBrk="1" hangingPunct="1">
              <a:spcBef>
                <a:spcPct val="0"/>
              </a:spcBef>
              <a:buNone/>
            </a:pPr>
            <a:r>
              <a:rPr lang="fr-FR" altLang="fr-FR" sz="1000" i="1" dirty="0">
                <a:solidFill>
                  <a:srgbClr val="000000"/>
                </a:solidFill>
              </a:rPr>
              <a:t>Techniciens</a:t>
            </a:r>
            <a:r>
              <a:rPr lang="fr-FR" altLang="fr-FR" sz="1000" i="1" dirty="0"/>
              <a:t> polyvalents</a:t>
            </a:r>
          </a:p>
        </p:txBody>
      </p:sp>
      <p:cxnSp>
        <p:nvCxnSpPr>
          <p:cNvPr id="14" name="AutoShape 15"/>
          <p:cNvCxnSpPr>
            <a:cxnSpLocks noChangeShapeType="1"/>
          </p:cNvCxnSpPr>
          <p:nvPr/>
        </p:nvCxnSpPr>
        <p:spPr bwMode="auto">
          <a:xfrm>
            <a:off x="6067012" y="2229152"/>
            <a:ext cx="1" cy="251833"/>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1" name="Rectangle 43"/>
          <p:cNvSpPr>
            <a:spLocks noChangeArrowheads="1"/>
          </p:cNvSpPr>
          <p:nvPr/>
        </p:nvSpPr>
        <p:spPr bwMode="auto">
          <a:xfrm>
            <a:off x="1344450" y="4615133"/>
            <a:ext cx="1939094" cy="868761"/>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t>Rachelle CLAIN</a:t>
            </a:r>
          </a:p>
          <a:p>
            <a:pPr algn="ctr" eaLnBrk="1" hangingPunct="1">
              <a:spcBef>
                <a:spcPct val="0"/>
              </a:spcBef>
              <a:buFontTx/>
              <a:buNone/>
            </a:pPr>
            <a:r>
              <a:rPr lang="fr-FR" altLang="fr-FR" sz="1000" b="1" dirty="0"/>
              <a:t>Clara TARBOURIECH</a:t>
            </a:r>
          </a:p>
          <a:p>
            <a:pPr algn="ctr" eaLnBrk="1" hangingPunct="1">
              <a:spcBef>
                <a:spcPct val="0"/>
              </a:spcBef>
              <a:buFontTx/>
              <a:buNone/>
            </a:pPr>
            <a:endParaRPr lang="fr-FR" altLang="fr-FR" sz="1000" b="1" dirty="0"/>
          </a:p>
          <a:p>
            <a:pPr algn="ctr" eaLnBrk="1" hangingPunct="1">
              <a:spcBef>
                <a:spcPct val="0"/>
              </a:spcBef>
              <a:buFontTx/>
              <a:buNone/>
            </a:pPr>
            <a:r>
              <a:rPr lang="fr-FR" altLang="fr-FR" sz="1000" i="1" dirty="0"/>
              <a:t>Responsables risques chimiques</a:t>
            </a:r>
          </a:p>
        </p:txBody>
      </p:sp>
      <p:sp>
        <p:nvSpPr>
          <p:cNvPr id="22" name="Rectangle 43"/>
          <p:cNvSpPr>
            <a:spLocks noChangeArrowheads="1"/>
          </p:cNvSpPr>
          <p:nvPr/>
        </p:nvSpPr>
        <p:spPr bwMode="auto">
          <a:xfrm>
            <a:off x="3478544" y="4615133"/>
            <a:ext cx="2276530" cy="8687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t>Clara TARBOURIECH</a:t>
            </a:r>
          </a:p>
          <a:p>
            <a:pPr algn="ctr" eaLnBrk="1" hangingPunct="1">
              <a:spcBef>
                <a:spcPct val="0"/>
              </a:spcBef>
              <a:buFontTx/>
              <a:buNone/>
            </a:pPr>
            <a:r>
              <a:rPr lang="fr-FR" altLang="fr-FR" sz="1000" b="1" dirty="0"/>
              <a:t>Nelly SCHMITT</a:t>
            </a:r>
          </a:p>
          <a:p>
            <a:pPr algn="ctr" eaLnBrk="1" hangingPunct="1">
              <a:spcBef>
                <a:spcPct val="0"/>
              </a:spcBef>
              <a:buFontTx/>
              <a:buNone/>
            </a:pPr>
            <a:r>
              <a:rPr lang="fr-FR" altLang="fr-FR" sz="1000" dirty="0">
                <a:solidFill>
                  <a:srgbClr val="000000"/>
                </a:solidFill>
              </a:rPr>
              <a:t>Carmen ALCOCER CORDELLAT</a:t>
            </a:r>
            <a:endParaRPr lang="fr-FR" altLang="fr-FR" sz="1000" dirty="0"/>
          </a:p>
          <a:p>
            <a:pPr algn="ctr" eaLnBrk="1" hangingPunct="1">
              <a:spcBef>
                <a:spcPct val="0"/>
              </a:spcBef>
              <a:buFontTx/>
              <a:buNone/>
            </a:pPr>
            <a:r>
              <a:rPr lang="fr-FR" altLang="fr-FR" sz="1000" i="1" dirty="0"/>
              <a:t>Responsables équipements métrologie</a:t>
            </a:r>
          </a:p>
        </p:txBody>
      </p:sp>
      <p:sp>
        <p:nvSpPr>
          <p:cNvPr id="24" name="Rectangle 28"/>
          <p:cNvSpPr>
            <a:spLocks noChangeArrowheads="1"/>
          </p:cNvSpPr>
          <p:nvPr/>
        </p:nvSpPr>
        <p:spPr bwMode="auto">
          <a:xfrm>
            <a:off x="5950074" y="4615133"/>
            <a:ext cx="2091257" cy="868899"/>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None/>
            </a:pPr>
            <a:r>
              <a:rPr lang="fr-FR" altLang="fr-FR" sz="1000" b="1" dirty="0">
                <a:solidFill>
                  <a:srgbClr val="000000"/>
                </a:solidFill>
              </a:rPr>
              <a:t>Carmen ALCOCER CORDELLAT </a:t>
            </a:r>
            <a:endParaRPr lang="fr-FR" altLang="fr-FR" sz="1000" b="1" dirty="0"/>
          </a:p>
          <a:p>
            <a:pPr algn="ctr" eaLnBrk="1" hangingPunct="1">
              <a:spcBef>
                <a:spcPct val="0"/>
              </a:spcBef>
              <a:buNone/>
            </a:pPr>
            <a:r>
              <a:rPr lang="fr-FR" altLang="fr-FR" sz="1000" b="1" dirty="0"/>
              <a:t>Pierre ALLARY-NAUTON</a:t>
            </a:r>
          </a:p>
          <a:p>
            <a:pPr algn="ctr" eaLnBrk="1" hangingPunct="1">
              <a:spcBef>
                <a:spcPct val="0"/>
              </a:spcBef>
              <a:buNone/>
            </a:pPr>
            <a:r>
              <a:rPr lang="fr-FR" altLang="fr-FR" sz="1000" dirty="0"/>
              <a:t>Rachelle CLAIN</a:t>
            </a:r>
          </a:p>
          <a:p>
            <a:pPr algn="ctr" eaLnBrk="1" hangingPunct="1">
              <a:spcBef>
                <a:spcPct val="0"/>
              </a:spcBef>
              <a:buNone/>
            </a:pPr>
            <a:endParaRPr lang="fr-FR" altLang="fr-FR" sz="1000" b="1" dirty="0"/>
          </a:p>
          <a:p>
            <a:pPr algn="ctr" eaLnBrk="1" hangingPunct="1">
              <a:spcBef>
                <a:spcPct val="0"/>
              </a:spcBef>
              <a:buFontTx/>
              <a:buNone/>
            </a:pPr>
            <a:r>
              <a:rPr lang="fr-FR" altLang="fr-FR" sz="1000" i="1" dirty="0">
                <a:solidFill>
                  <a:srgbClr val="000000"/>
                </a:solidFill>
              </a:rPr>
              <a:t>Référents CMR</a:t>
            </a:r>
          </a:p>
        </p:txBody>
      </p:sp>
      <p:sp>
        <p:nvSpPr>
          <p:cNvPr id="25" name="Rectangle 10"/>
          <p:cNvSpPr>
            <a:spLocks noChangeArrowheads="1"/>
          </p:cNvSpPr>
          <p:nvPr/>
        </p:nvSpPr>
        <p:spPr bwMode="auto">
          <a:xfrm>
            <a:off x="3755490" y="5678701"/>
            <a:ext cx="1722638" cy="703049"/>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fr-FR" altLang="fr-FR" sz="1000" b="1" dirty="0">
                <a:solidFill>
                  <a:srgbClr val="000000"/>
                </a:solidFill>
              </a:rPr>
              <a:t>Sylvain MARIE</a:t>
            </a:r>
          </a:p>
          <a:p>
            <a:pPr algn="ctr">
              <a:defRPr/>
            </a:pPr>
            <a:r>
              <a:rPr lang="fr-FR" altLang="fr-FR" sz="1000" b="1" dirty="0"/>
              <a:t>Laurent TIERS</a:t>
            </a:r>
          </a:p>
          <a:p>
            <a:pPr algn="ctr">
              <a:defRPr/>
            </a:pPr>
            <a:r>
              <a:rPr lang="fr-FR" altLang="fr-FR" sz="1000" dirty="0">
                <a:solidFill>
                  <a:srgbClr val="000000"/>
                </a:solidFill>
              </a:rPr>
              <a:t>Valérie CHARNOTET</a:t>
            </a:r>
            <a:r>
              <a:rPr lang="fr-FR" altLang="fr-FR" sz="1000" b="1" dirty="0">
                <a:solidFill>
                  <a:srgbClr val="000000"/>
                </a:solidFill>
              </a:rPr>
              <a:t> </a:t>
            </a:r>
          </a:p>
          <a:p>
            <a:pPr algn="ctr">
              <a:defRPr/>
            </a:pPr>
            <a:r>
              <a:rPr lang="fr-FR" sz="1000" i="1" dirty="0">
                <a:solidFill>
                  <a:srgbClr val="000000"/>
                </a:solidFill>
                <a:ea typeface="ＭＳ Ｐゴシック" pitchFamily="1" charset="-128"/>
              </a:rPr>
              <a:t>Responsables habilitations</a:t>
            </a:r>
          </a:p>
        </p:txBody>
      </p:sp>
      <p:cxnSp>
        <p:nvCxnSpPr>
          <p:cNvPr id="17" name="AutoShape 15"/>
          <p:cNvCxnSpPr>
            <a:cxnSpLocks noChangeShapeType="1"/>
            <a:endCxn id="23" idx="0"/>
          </p:cNvCxnSpPr>
          <p:nvPr/>
        </p:nvCxnSpPr>
        <p:spPr bwMode="auto">
          <a:xfrm>
            <a:off x="3071253" y="2203658"/>
            <a:ext cx="4217" cy="256064"/>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 name="Rectangle 8"/>
          <p:cNvSpPr>
            <a:spLocks noChangeArrowheads="1"/>
          </p:cNvSpPr>
          <p:nvPr/>
        </p:nvSpPr>
        <p:spPr bwMode="auto">
          <a:xfrm>
            <a:off x="5138326" y="2472321"/>
            <a:ext cx="1857375"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t>Laurent TIERS</a:t>
            </a:r>
          </a:p>
          <a:p>
            <a:pPr algn="ctr" eaLnBrk="1" hangingPunct="1">
              <a:spcBef>
                <a:spcPct val="0"/>
              </a:spcBef>
              <a:buNone/>
            </a:pPr>
            <a:r>
              <a:rPr lang="fr-FR" altLang="fr-FR" sz="1000" i="1" dirty="0"/>
              <a:t>Responsable Opérationnel</a:t>
            </a:r>
          </a:p>
        </p:txBody>
      </p:sp>
      <p:cxnSp>
        <p:nvCxnSpPr>
          <p:cNvPr id="20" name="AutoShape 15"/>
          <p:cNvCxnSpPr>
            <a:cxnSpLocks noChangeShapeType="1"/>
            <a:endCxn id="13" idx="0"/>
          </p:cNvCxnSpPr>
          <p:nvPr/>
        </p:nvCxnSpPr>
        <p:spPr bwMode="auto">
          <a:xfrm>
            <a:off x="6067013" y="2985230"/>
            <a:ext cx="1" cy="21485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 name="Rectangle 8"/>
          <p:cNvSpPr>
            <a:spLocks noChangeArrowheads="1"/>
          </p:cNvSpPr>
          <p:nvPr/>
        </p:nvSpPr>
        <p:spPr bwMode="auto">
          <a:xfrm>
            <a:off x="2146782" y="2459722"/>
            <a:ext cx="1857375"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None/>
            </a:pPr>
            <a:r>
              <a:rPr lang="fr-FR" altLang="fr-FR" sz="1000" b="1" dirty="0">
                <a:solidFill>
                  <a:srgbClr val="000000"/>
                </a:solidFill>
              </a:rPr>
              <a:t>Thomas DUPONTEIL</a:t>
            </a:r>
          </a:p>
          <a:p>
            <a:pPr algn="ctr" eaLnBrk="1" hangingPunct="1">
              <a:spcBef>
                <a:spcPct val="0"/>
              </a:spcBef>
              <a:buNone/>
            </a:pPr>
            <a:r>
              <a:rPr lang="fr-FR" altLang="fr-FR" sz="1000" i="1" dirty="0">
                <a:solidFill>
                  <a:srgbClr val="000000"/>
                </a:solidFill>
              </a:rPr>
              <a:t>Ingénieur CRB</a:t>
            </a:r>
            <a:endParaRPr lang="fr-FR" altLang="fr-FR" sz="1000" i="1" dirty="0"/>
          </a:p>
        </p:txBody>
      </p:sp>
      <p:cxnSp>
        <p:nvCxnSpPr>
          <p:cNvPr id="26" name="AutoShape 15"/>
          <p:cNvCxnSpPr>
            <a:cxnSpLocks noChangeShapeType="1"/>
          </p:cNvCxnSpPr>
          <p:nvPr/>
        </p:nvCxnSpPr>
        <p:spPr bwMode="auto">
          <a:xfrm>
            <a:off x="3067036" y="2964726"/>
            <a:ext cx="4217" cy="256064"/>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2" name="Image 1" descr="lOGO CRB - titre orange validé">
            <a:extLst>
              <a:ext uri="{FF2B5EF4-FFF2-40B4-BE49-F238E27FC236}">
                <a16:creationId xmlns:a16="http://schemas.microsoft.com/office/drawing/2014/main" id="{85DCCCF2-CEC6-21BE-141F-25D15E2E2FE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15" y="6299200"/>
            <a:ext cx="603437" cy="529431"/>
          </a:xfrm>
          <a:prstGeom prst="rect">
            <a:avLst/>
          </a:prstGeom>
          <a:noFill/>
          <a:ln>
            <a:noFill/>
          </a:ln>
        </p:spPr>
      </p:pic>
    </p:spTree>
    <p:extLst>
      <p:ext uri="{BB962C8B-B14F-4D97-AF65-F5344CB8AC3E}">
        <p14:creationId xmlns:p14="http://schemas.microsoft.com/office/powerpoint/2010/main" val="1445449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7"/>
          <p:cNvSpPr>
            <a:spLocks noChangeArrowheads="1"/>
          </p:cNvSpPr>
          <p:nvPr/>
        </p:nvSpPr>
        <p:spPr bwMode="auto">
          <a:xfrm>
            <a:off x="960437" y="1261264"/>
            <a:ext cx="2484438" cy="276999"/>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dirty="0">
                <a:solidFill>
                  <a:srgbClr val="000000"/>
                </a:solidFill>
              </a:rPr>
              <a:t>Logiciel </a:t>
            </a:r>
            <a:r>
              <a:rPr lang="fr-FR" altLang="fr-FR" sz="1200" dirty="0" err="1">
                <a:solidFill>
                  <a:srgbClr val="000000"/>
                </a:solidFill>
              </a:rPr>
              <a:t>TumoroteK</a:t>
            </a:r>
            <a:r>
              <a:rPr lang="fr-FR" altLang="fr-FR" sz="1200" baseline="30000" dirty="0">
                <a:solidFill>
                  <a:srgbClr val="000000"/>
                </a:solidFill>
              </a:rPr>
              <a:t>®</a:t>
            </a:r>
          </a:p>
        </p:txBody>
      </p:sp>
      <p:sp>
        <p:nvSpPr>
          <p:cNvPr id="16388" name="Rectangle 8"/>
          <p:cNvSpPr>
            <a:spLocks noChangeArrowheads="1"/>
          </p:cNvSpPr>
          <p:nvPr/>
        </p:nvSpPr>
        <p:spPr bwMode="auto">
          <a:xfrm>
            <a:off x="1093857" y="1836738"/>
            <a:ext cx="2217599"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solidFill>
                  <a:srgbClr val="000000"/>
                </a:solidFill>
              </a:rPr>
              <a:t>Sylvain LEHMANN</a:t>
            </a:r>
          </a:p>
          <a:p>
            <a:pPr algn="ctr" eaLnBrk="1" hangingPunct="1">
              <a:spcBef>
                <a:spcPct val="0"/>
              </a:spcBef>
              <a:buFontTx/>
              <a:buNone/>
            </a:pPr>
            <a:r>
              <a:rPr lang="fr-FR" altLang="fr-FR" sz="1000" i="1" dirty="0">
                <a:solidFill>
                  <a:srgbClr val="000000"/>
                </a:solidFill>
              </a:rPr>
              <a:t>Référent CRB du logiciel</a:t>
            </a:r>
          </a:p>
        </p:txBody>
      </p:sp>
      <p:sp>
        <p:nvSpPr>
          <p:cNvPr id="16390" name="Rectangle 10"/>
          <p:cNvSpPr>
            <a:spLocks noChangeArrowheads="1"/>
          </p:cNvSpPr>
          <p:nvPr/>
        </p:nvSpPr>
        <p:spPr bwMode="auto">
          <a:xfrm>
            <a:off x="1093857" y="2527538"/>
            <a:ext cx="2217600" cy="66176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None/>
            </a:pPr>
            <a:r>
              <a:rPr lang="fr-FR" altLang="fr-FR" sz="1000" b="1" dirty="0">
                <a:solidFill>
                  <a:srgbClr val="000000"/>
                </a:solidFill>
              </a:rPr>
              <a:t>Sylvain MARIE</a:t>
            </a:r>
          </a:p>
          <a:p>
            <a:pPr algn="ctr" eaLnBrk="1" hangingPunct="1">
              <a:spcBef>
                <a:spcPct val="0"/>
              </a:spcBef>
              <a:buFontTx/>
              <a:buNone/>
            </a:pPr>
            <a:r>
              <a:rPr lang="fr-FR" altLang="fr-FR" sz="1000" i="1" dirty="0">
                <a:solidFill>
                  <a:srgbClr val="000000"/>
                </a:solidFill>
              </a:rPr>
              <a:t>Référent CRB suppléant du logiciel</a:t>
            </a:r>
          </a:p>
        </p:txBody>
      </p:sp>
      <p:cxnSp>
        <p:nvCxnSpPr>
          <p:cNvPr id="16392" name="AutoShape 15"/>
          <p:cNvCxnSpPr>
            <a:cxnSpLocks noChangeShapeType="1"/>
            <a:stCxn id="16388" idx="2"/>
            <a:endCxn id="16390" idx="0"/>
          </p:cNvCxnSpPr>
          <p:nvPr/>
        </p:nvCxnSpPr>
        <p:spPr bwMode="auto">
          <a:xfrm>
            <a:off x="2202657" y="2341563"/>
            <a:ext cx="0" cy="185975"/>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400" name="Rectangle 4"/>
          <p:cNvSpPr>
            <a:spLocks noChangeArrowheads="1"/>
          </p:cNvSpPr>
          <p:nvPr/>
        </p:nvSpPr>
        <p:spPr bwMode="auto">
          <a:xfrm>
            <a:off x="515935" y="305385"/>
            <a:ext cx="4033861" cy="33855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600" b="1" dirty="0">
                <a:solidFill>
                  <a:srgbClr val="000000"/>
                </a:solidFill>
              </a:rPr>
              <a:t>Organigramme - Autres responsabilités</a:t>
            </a:r>
          </a:p>
        </p:txBody>
      </p:sp>
      <p:sp>
        <p:nvSpPr>
          <p:cNvPr id="10" name="ZoneTexte 9"/>
          <p:cNvSpPr txBox="1"/>
          <p:nvPr/>
        </p:nvSpPr>
        <p:spPr>
          <a:xfrm>
            <a:off x="6283234" y="6426926"/>
            <a:ext cx="2495006" cy="307777"/>
          </a:xfrm>
          <a:prstGeom prst="rect">
            <a:avLst/>
          </a:prstGeom>
          <a:noFill/>
        </p:spPr>
        <p:txBody>
          <a:bodyPr wrap="square" rtlCol="0">
            <a:spAutoFit/>
          </a:bodyPr>
          <a:lstStyle/>
          <a:p>
            <a:pPr algn="r"/>
            <a:r>
              <a:rPr lang="fr-FR" sz="1400" b="1" dirty="0"/>
              <a:t>RB-7-IN-002 version 8</a:t>
            </a:r>
          </a:p>
        </p:txBody>
      </p:sp>
      <p:sp>
        <p:nvSpPr>
          <p:cNvPr id="9" name="Rectangle 7"/>
          <p:cNvSpPr>
            <a:spLocks noChangeArrowheads="1"/>
          </p:cNvSpPr>
          <p:nvPr/>
        </p:nvSpPr>
        <p:spPr bwMode="auto">
          <a:xfrm>
            <a:off x="4915554" y="1275383"/>
            <a:ext cx="2484438" cy="276999"/>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dirty="0">
                <a:solidFill>
                  <a:srgbClr val="000000"/>
                </a:solidFill>
              </a:rPr>
              <a:t>Gestion des astreintes</a:t>
            </a:r>
            <a:endParaRPr lang="fr-FR" altLang="fr-FR" sz="1200" baseline="30000" dirty="0">
              <a:solidFill>
                <a:srgbClr val="000000"/>
              </a:solidFill>
            </a:endParaRPr>
          </a:p>
        </p:txBody>
      </p:sp>
      <p:sp>
        <p:nvSpPr>
          <p:cNvPr id="11" name="Rectangle 8"/>
          <p:cNvSpPr>
            <a:spLocks noChangeArrowheads="1"/>
          </p:cNvSpPr>
          <p:nvPr/>
        </p:nvSpPr>
        <p:spPr bwMode="auto">
          <a:xfrm>
            <a:off x="5048974" y="1836738"/>
            <a:ext cx="2217599"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solidFill>
                  <a:srgbClr val="000000"/>
                </a:solidFill>
              </a:rPr>
              <a:t>Edouard TUAILLON</a:t>
            </a:r>
          </a:p>
          <a:p>
            <a:pPr algn="ctr" eaLnBrk="1" hangingPunct="1">
              <a:spcBef>
                <a:spcPct val="0"/>
              </a:spcBef>
              <a:buFontTx/>
              <a:buNone/>
            </a:pPr>
            <a:r>
              <a:rPr lang="fr-FR" altLang="fr-FR" sz="1000" i="1" dirty="0">
                <a:solidFill>
                  <a:srgbClr val="000000"/>
                </a:solidFill>
              </a:rPr>
              <a:t>Responsable des astreintes</a:t>
            </a:r>
          </a:p>
        </p:txBody>
      </p:sp>
      <p:sp>
        <p:nvSpPr>
          <p:cNvPr id="12" name="Rectangle 10"/>
          <p:cNvSpPr>
            <a:spLocks noChangeArrowheads="1"/>
          </p:cNvSpPr>
          <p:nvPr/>
        </p:nvSpPr>
        <p:spPr bwMode="auto">
          <a:xfrm>
            <a:off x="5048973" y="2550231"/>
            <a:ext cx="2217600" cy="104461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None/>
            </a:pPr>
            <a:r>
              <a:rPr lang="fr-FR" altLang="fr-FR" sz="1000" b="1" dirty="0">
                <a:solidFill>
                  <a:srgbClr val="000000"/>
                </a:solidFill>
              </a:rPr>
              <a:t>Thomas DUPONTEIL</a:t>
            </a:r>
          </a:p>
          <a:p>
            <a:pPr algn="ctr" eaLnBrk="1" hangingPunct="1">
              <a:spcBef>
                <a:spcPct val="0"/>
              </a:spcBef>
              <a:buNone/>
            </a:pPr>
            <a:r>
              <a:rPr lang="fr-FR" altLang="fr-FR" sz="1000" i="1" dirty="0">
                <a:solidFill>
                  <a:srgbClr val="000000"/>
                </a:solidFill>
              </a:rPr>
              <a:t>Référent astreintes pour les RH</a:t>
            </a:r>
          </a:p>
          <a:p>
            <a:pPr algn="ctr" eaLnBrk="1" hangingPunct="1">
              <a:spcBef>
                <a:spcPct val="0"/>
              </a:spcBef>
              <a:buNone/>
            </a:pPr>
            <a:endParaRPr lang="fr-FR" altLang="fr-FR" sz="1000" b="1" dirty="0">
              <a:solidFill>
                <a:srgbClr val="000000"/>
              </a:solidFill>
            </a:endParaRPr>
          </a:p>
          <a:p>
            <a:pPr algn="ctr" eaLnBrk="1" hangingPunct="1">
              <a:spcBef>
                <a:spcPct val="0"/>
              </a:spcBef>
              <a:buNone/>
            </a:pPr>
            <a:r>
              <a:rPr lang="fr-FR" altLang="fr-FR" sz="1000" b="1" dirty="0">
                <a:solidFill>
                  <a:srgbClr val="000000"/>
                </a:solidFill>
              </a:rPr>
              <a:t>Sylvain MARIE</a:t>
            </a:r>
          </a:p>
          <a:p>
            <a:pPr algn="ctr" eaLnBrk="1" hangingPunct="1">
              <a:spcBef>
                <a:spcPct val="0"/>
              </a:spcBef>
              <a:buFontTx/>
              <a:buNone/>
            </a:pPr>
            <a:r>
              <a:rPr lang="fr-FR" altLang="fr-FR" sz="1000" i="1" dirty="0">
                <a:solidFill>
                  <a:srgbClr val="000000"/>
                </a:solidFill>
              </a:rPr>
              <a:t>Référent astreintes suppléant</a:t>
            </a:r>
          </a:p>
        </p:txBody>
      </p:sp>
      <p:cxnSp>
        <p:nvCxnSpPr>
          <p:cNvPr id="13" name="AutoShape 15"/>
          <p:cNvCxnSpPr>
            <a:cxnSpLocks noChangeShapeType="1"/>
            <a:stCxn id="11" idx="2"/>
            <a:endCxn id="12" idx="0"/>
          </p:cNvCxnSpPr>
          <p:nvPr/>
        </p:nvCxnSpPr>
        <p:spPr bwMode="auto">
          <a:xfrm flipH="1">
            <a:off x="6157773" y="2341563"/>
            <a:ext cx="1" cy="208668"/>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ectangle 7"/>
          <p:cNvSpPr>
            <a:spLocks noChangeArrowheads="1"/>
          </p:cNvSpPr>
          <p:nvPr/>
        </p:nvSpPr>
        <p:spPr bwMode="auto">
          <a:xfrm>
            <a:off x="960437" y="4592695"/>
            <a:ext cx="2484438" cy="276999"/>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dirty="0">
                <a:solidFill>
                  <a:srgbClr val="000000"/>
                </a:solidFill>
              </a:rPr>
              <a:t>Métrologie</a:t>
            </a:r>
            <a:endParaRPr lang="fr-FR" altLang="fr-FR" sz="1200" baseline="30000" dirty="0">
              <a:solidFill>
                <a:srgbClr val="000000"/>
              </a:solidFill>
            </a:endParaRPr>
          </a:p>
        </p:txBody>
      </p:sp>
      <p:sp>
        <p:nvSpPr>
          <p:cNvPr id="15" name="Rectangle 8"/>
          <p:cNvSpPr>
            <a:spLocks noChangeArrowheads="1"/>
          </p:cNvSpPr>
          <p:nvPr/>
        </p:nvSpPr>
        <p:spPr bwMode="auto">
          <a:xfrm>
            <a:off x="1093857" y="5188023"/>
            <a:ext cx="2217599"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solidFill>
                  <a:srgbClr val="000000"/>
                </a:solidFill>
              </a:rPr>
              <a:t>Bouchra BOUDJAJ</a:t>
            </a:r>
          </a:p>
          <a:p>
            <a:pPr algn="ctr" eaLnBrk="1" hangingPunct="1">
              <a:spcBef>
                <a:spcPct val="0"/>
              </a:spcBef>
              <a:buFontTx/>
              <a:buNone/>
            </a:pPr>
            <a:r>
              <a:rPr lang="fr-FR" altLang="fr-FR" sz="1000" i="1" dirty="0">
                <a:solidFill>
                  <a:srgbClr val="000000"/>
                </a:solidFill>
              </a:rPr>
              <a:t>Référente métrologie CRB</a:t>
            </a:r>
          </a:p>
        </p:txBody>
      </p:sp>
      <p:sp>
        <p:nvSpPr>
          <p:cNvPr id="16" name="Rectangle 7"/>
          <p:cNvSpPr>
            <a:spLocks noChangeArrowheads="1"/>
          </p:cNvSpPr>
          <p:nvPr/>
        </p:nvSpPr>
        <p:spPr bwMode="auto">
          <a:xfrm>
            <a:off x="4915554" y="4592695"/>
            <a:ext cx="2484438" cy="276999"/>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dirty="0">
                <a:solidFill>
                  <a:srgbClr val="000000"/>
                </a:solidFill>
              </a:rPr>
              <a:t>Kalistock</a:t>
            </a:r>
            <a:endParaRPr lang="fr-FR" altLang="fr-FR" sz="1200" baseline="30000" dirty="0">
              <a:solidFill>
                <a:srgbClr val="000000"/>
              </a:solidFill>
            </a:endParaRPr>
          </a:p>
        </p:txBody>
      </p:sp>
      <p:sp>
        <p:nvSpPr>
          <p:cNvPr id="17" name="Rectangle 8"/>
          <p:cNvSpPr>
            <a:spLocks noChangeArrowheads="1"/>
          </p:cNvSpPr>
          <p:nvPr/>
        </p:nvSpPr>
        <p:spPr bwMode="auto">
          <a:xfrm>
            <a:off x="5048973" y="5188023"/>
            <a:ext cx="2217599"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None/>
            </a:pPr>
            <a:r>
              <a:rPr lang="fr-FR" altLang="fr-FR" sz="1000" b="1" dirty="0"/>
              <a:t>Pierre ALLARY-NAUTON</a:t>
            </a:r>
          </a:p>
          <a:p>
            <a:pPr algn="ctr" eaLnBrk="1" hangingPunct="1">
              <a:spcBef>
                <a:spcPct val="0"/>
              </a:spcBef>
              <a:buFontTx/>
              <a:buNone/>
            </a:pPr>
            <a:r>
              <a:rPr lang="fr-FR" altLang="fr-FR" sz="1000" i="1" dirty="0">
                <a:solidFill>
                  <a:srgbClr val="000000"/>
                </a:solidFill>
              </a:rPr>
              <a:t>Référent Kalistock</a:t>
            </a:r>
          </a:p>
        </p:txBody>
      </p:sp>
      <p:pic>
        <p:nvPicPr>
          <p:cNvPr id="2" name="Image 1" descr="lOGO CRB - titre orange validé">
            <a:extLst>
              <a:ext uri="{FF2B5EF4-FFF2-40B4-BE49-F238E27FC236}">
                <a16:creationId xmlns:a16="http://schemas.microsoft.com/office/drawing/2014/main" id="{675A1B47-3526-4753-AA8D-2F30C107402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15" y="6299200"/>
            <a:ext cx="603437" cy="529431"/>
          </a:xfrm>
          <a:prstGeom prst="rect">
            <a:avLst/>
          </a:prstGeom>
          <a:noFill/>
          <a:ln>
            <a:noFill/>
          </a:ln>
        </p:spPr>
      </p:pic>
    </p:spTree>
    <p:extLst>
      <p:ext uri="{BB962C8B-B14F-4D97-AF65-F5344CB8AC3E}">
        <p14:creationId xmlns:p14="http://schemas.microsoft.com/office/powerpoint/2010/main" val="538523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9"/>
          <p:cNvSpPr>
            <a:spLocks noChangeArrowheads="1"/>
          </p:cNvSpPr>
          <p:nvPr/>
        </p:nvSpPr>
        <p:spPr bwMode="auto">
          <a:xfrm>
            <a:off x="2847975" y="5561964"/>
            <a:ext cx="5829300" cy="904472"/>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fontAlgn="base">
              <a:spcBef>
                <a:spcPct val="0"/>
              </a:spcBef>
              <a:spcAft>
                <a:spcPct val="0"/>
              </a:spcAft>
              <a:defRPr/>
            </a:pPr>
            <a:endParaRPr lang="fr-FR">
              <a:solidFill>
                <a:srgbClr val="000000"/>
              </a:solidFill>
              <a:ea typeface="ＭＳ Ｐゴシック" charset="0"/>
            </a:endParaRPr>
          </a:p>
        </p:txBody>
      </p:sp>
      <p:sp>
        <p:nvSpPr>
          <p:cNvPr id="9219" name="Rectangle 7"/>
          <p:cNvSpPr>
            <a:spLocks noChangeArrowheads="1"/>
          </p:cNvSpPr>
          <p:nvPr/>
        </p:nvSpPr>
        <p:spPr bwMode="auto">
          <a:xfrm>
            <a:off x="363537" y="847203"/>
            <a:ext cx="2484438" cy="460375"/>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200" dirty="0">
                <a:solidFill>
                  <a:srgbClr val="000000"/>
                </a:solidFill>
              </a:rPr>
              <a:t>Banque de tissus non tumoraux (</a:t>
            </a:r>
            <a:r>
              <a:rPr lang="fr-FR" altLang="fr-FR" sz="1200" i="1" dirty="0">
                <a:solidFill>
                  <a:srgbClr val="000000"/>
                </a:solidFill>
              </a:rPr>
              <a:t>SICT </a:t>
            </a:r>
            <a:r>
              <a:rPr lang="fr-FR" altLang="fr-FR" sz="1200" dirty="0"/>
              <a:t>–</a:t>
            </a:r>
            <a:r>
              <a:rPr lang="fr-FR" altLang="fr-FR" sz="1200" i="1" dirty="0">
                <a:solidFill>
                  <a:srgbClr val="000000"/>
                </a:solidFill>
              </a:rPr>
              <a:t> SUB</a:t>
            </a:r>
            <a:r>
              <a:rPr lang="fr-FR" altLang="fr-FR" sz="1200" dirty="0">
                <a:solidFill>
                  <a:srgbClr val="000000"/>
                </a:solidFill>
              </a:rPr>
              <a:t>)</a:t>
            </a:r>
          </a:p>
        </p:txBody>
      </p:sp>
      <p:sp>
        <p:nvSpPr>
          <p:cNvPr id="9220" name="Rectangle 8"/>
          <p:cNvSpPr>
            <a:spLocks noChangeArrowheads="1"/>
          </p:cNvSpPr>
          <p:nvPr/>
        </p:nvSpPr>
        <p:spPr bwMode="auto">
          <a:xfrm>
            <a:off x="546100" y="1462088"/>
            <a:ext cx="1865313" cy="4206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solidFill>
                  <a:srgbClr val="000000"/>
                </a:solidFill>
              </a:rPr>
              <a:t>Guilhem COUDERC</a:t>
            </a:r>
          </a:p>
          <a:p>
            <a:pPr algn="ctr" eaLnBrk="1" hangingPunct="1">
              <a:spcBef>
                <a:spcPct val="0"/>
              </a:spcBef>
              <a:buFontTx/>
              <a:buNone/>
            </a:pPr>
            <a:r>
              <a:rPr lang="fr-FR" altLang="fr-FR" sz="1000" i="1" dirty="0">
                <a:solidFill>
                  <a:srgbClr val="000000"/>
                </a:solidFill>
              </a:rPr>
              <a:t>Responsable des collections</a:t>
            </a:r>
          </a:p>
        </p:txBody>
      </p:sp>
      <p:sp>
        <p:nvSpPr>
          <p:cNvPr id="9221" name="Rectangle 9"/>
          <p:cNvSpPr>
            <a:spLocks noChangeArrowheads="1"/>
          </p:cNvSpPr>
          <p:nvPr/>
        </p:nvSpPr>
        <p:spPr bwMode="auto">
          <a:xfrm>
            <a:off x="546100" y="2032000"/>
            <a:ext cx="1865313" cy="431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solidFill>
                  <a:srgbClr val="000000"/>
                </a:solidFill>
              </a:rPr>
              <a:t>Nicolas BUILLES</a:t>
            </a:r>
          </a:p>
          <a:p>
            <a:pPr algn="ctr" eaLnBrk="1" hangingPunct="1">
              <a:spcBef>
                <a:spcPct val="0"/>
              </a:spcBef>
              <a:buFontTx/>
              <a:buNone/>
            </a:pPr>
            <a:r>
              <a:rPr lang="fr-FR" altLang="fr-FR" sz="1000" i="1" dirty="0">
                <a:solidFill>
                  <a:srgbClr val="000000"/>
                </a:solidFill>
              </a:rPr>
              <a:t>Responsable Opérationnel</a:t>
            </a:r>
          </a:p>
        </p:txBody>
      </p:sp>
      <p:sp>
        <p:nvSpPr>
          <p:cNvPr id="9222" name="Rectangle 10"/>
          <p:cNvSpPr>
            <a:spLocks noChangeArrowheads="1"/>
          </p:cNvSpPr>
          <p:nvPr/>
        </p:nvSpPr>
        <p:spPr bwMode="auto">
          <a:xfrm>
            <a:off x="546100" y="2733133"/>
            <a:ext cx="1865313" cy="102520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solidFill>
                  <a:srgbClr val="000000"/>
                </a:solidFill>
              </a:rPr>
              <a:t>Sarah DELL’OVA</a:t>
            </a:r>
          </a:p>
          <a:p>
            <a:pPr algn="ctr" eaLnBrk="1" hangingPunct="1">
              <a:spcBef>
                <a:spcPct val="0"/>
              </a:spcBef>
              <a:buFontTx/>
              <a:buNone/>
            </a:pPr>
            <a:r>
              <a:rPr lang="fr-FR" altLang="fr-FR" sz="1000" b="1" dirty="0">
                <a:solidFill>
                  <a:srgbClr val="000000"/>
                </a:solidFill>
              </a:rPr>
              <a:t>Morgane DOREMUS </a:t>
            </a:r>
          </a:p>
          <a:p>
            <a:pPr algn="ctr" eaLnBrk="1" hangingPunct="1">
              <a:spcBef>
                <a:spcPct val="0"/>
              </a:spcBef>
              <a:buNone/>
            </a:pPr>
            <a:r>
              <a:rPr lang="fr-FR" altLang="fr-FR" sz="1000" b="1" dirty="0">
                <a:solidFill>
                  <a:srgbClr val="000000"/>
                </a:solidFill>
              </a:rPr>
              <a:t>Alicia ROUSSEL</a:t>
            </a:r>
          </a:p>
          <a:p>
            <a:pPr algn="ctr" eaLnBrk="1" hangingPunct="1">
              <a:spcBef>
                <a:spcPct val="0"/>
              </a:spcBef>
              <a:buNone/>
            </a:pPr>
            <a:r>
              <a:rPr lang="fr-FR" altLang="fr-FR" sz="1000" b="1" dirty="0">
                <a:solidFill>
                  <a:srgbClr val="000000"/>
                </a:solidFill>
              </a:rPr>
              <a:t>Elodie ROYER</a:t>
            </a:r>
          </a:p>
          <a:p>
            <a:pPr algn="ctr" eaLnBrk="1" hangingPunct="1">
              <a:spcBef>
                <a:spcPct val="0"/>
              </a:spcBef>
              <a:buNone/>
            </a:pPr>
            <a:r>
              <a:rPr lang="fr-FR" altLang="fr-FR" sz="1000" b="1" dirty="0">
                <a:solidFill>
                  <a:srgbClr val="000000"/>
                </a:solidFill>
              </a:rPr>
              <a:t>Mathias THERIAULT</a:t>
            </a:r>
          </a:p>
          <a:p>
            <a:pPr algn="ctr" eaLnBrk="1" hangingPunct="1">
              <a:spcBef>
                <a:spcPct val="0"/>
              </a:spcBef>
              <a:buFontTx/>
              <a:buNone/>
            </a:pPr>
            <a:r>
              <a:rPr lang="fr-FR" altLang="fr-FR" sz="900" i="1" dirty="0">
                <a:solidFill>
                  <a:srgbClr val="000000"/>
                </a:solidFill>
              </a:rPr>
              <a:t>Techniciens</a:t>
            </a:r>
          </a:p>
        </p:txBody>
      </p:sp>
      <p:cxnSp>
        <p:nvCxnSpPr>
          <p:cNvPr id="9223" name="AutoShape 12"/>
          <p:cNvCxnSpPr>
            <a:cxnSpLocks noChangeShapeType="1"/>
            <a:stCxn id="9220" idx="3"/>
            <a:endCxn id="9224" idx="1"/>
          </p:cNvCxnSpPr>
          <p:nvPr/>
        </p:nvCxnSpPr>
        <p:spPr bwMode="auto">
          <a:xfrm>
            <a:off x="2411413" y="1673225"/>
            <a:ext cx="987425" cy="0"/>
          </a:xfrm>
          <a:prstGeom prst="straightConnector1">
            <a:avLst/>
          </a:prstGeom>
          <a:noFill/>
          <a:ln w="952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224" name="Rectangle 13"/>
          <p:cNvSpPr>
            <a:spLocks noChangeArrowheads="1"/>
          </p:cNvSpPr>
          <p:nvPr/>
        </p:nvSpPr>
        <p:spPr bwMode="auto">
          <a:xfrm>
            <a:off x="3398838" y="1420813"/>
            <a:ext cx="1733550"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000" b="1" dirty="0">
                <a:solidFill>
                  <a:srgbClr val="000000"/>
                </a:solidFill>
              </a:rPr>
              <a:t>Nicolas BUILLES</a:t>
            </a:r>
          </a:p>
          <a:p>
            <a:pPr algn="ctr" eaLnBrk="1" hangingPunct="1">
              <a:spcBef>
                <a:spcPct val="0"/>
              </a:spcBef>
              <a:buFontTx/>
              <a:buNone/>
            </a:pPr>
            <a:r>
              <a:rPr lang="fr-FR" altLang="fr-FR" sz="1000" i="1" dirty="0">
                <a:solidFill>
                  <a:srgbClr val="000000"/>
                </a:solidFill>
              </a:rPr>
              <a:t>Responsable des collections</a:t>
            </a:r>
            <a:br>
              <a:rPr lang="fr-FR" altLang="fr-FR" sz="1000" i="1" dirty="0">
                <a:solidFill>
                  <a:srgbClr val="000000"/>
                </a:solidFill>
              </a:rPr>
            </a:br>
            <a:r>
              <a:rPr lang="fr-FR" altLang="fr-FR" sz="1000" i="1" dirty="0">
                <a:solidFill>
                  <a:srgbClr val="000000"/>
                </a:solidFill>
              </a:rPr>
              <a:t> par délégation</a:t>
            </a:r>
          </a:p>
        </p:txBody>
      </p:sp>
      <p:cxnSp>
        <p:nvCxnSpPr>
          <p:cNvPr id="9225" name="AutoShape 14"/>
          <p:cNvCxnSpPr>
            <a:cxnSpLocks noChangeShapeType="1"/>
            <a:stCxn id="9220" idx="2"/>
            <a:endCxn id="9221" idx="0"/>
          </p:cNvCxnSpPr>
          <p:nvPr/>
        </p:nvCxnSpPr>
        <p:spPr bwMode="auto">
          <a:xfrm>
            <a:off x="1479550" y="1882775"/>
            <a:ext cx="0" cy="149225"/>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226" name="AutoShape 15"/>
          <p:cNvCxnSpPr>
            <a:cxnSpLocks noChangeShapeType="1"/>
            <a:stCxn id="9221" idx="2"/>
            <a:endCxn id="9222" idx="0"/>
          </p:cNvCxnSpPr>
          <p:nvPr/>
        </p:nvCxnSpPr>
        <p:spPr bwMode="auto">
          <a:xfrm>
            <a:off x="1478757" y="2463800"/>
            <a:ext cx="0" cy="269333"/>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227" name="Rectangle 24"/>
          <p:cNvSpPr>
            <a:spLocks noChangeArrowheads="1"/>
          </p:cNvSpPr>
          <p:nvPr/>
        </p:nvSpPr>
        <p:spPr bwMode="auto">
          <a:xfrm>
            <a:off x="4970462" y="5880958"/>
            <a:ext cx="1584325"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solidFill>
                  <a:srgbClr val="000000"/>
                </a:solidFill>
              </a:rPr>
              <a:t>Hélène FERRO</a:t>
            </a:r>
          </a:p>
          <a:p>
            <a:pPr algn="ctr" eaLnBrk="1" hangingPunct="1">
              <a:spcBef>
                <a:spcPct val="0"/>
              </a:spcBef>
              <a:buFontTx/>
              <a:buNone/>
            </a:pPr>
            <a:r>
              <a:rPr lang="fr-FR" altLang="fr-FR" sz="1000" i="1" dirty="0">
                <a:solidFill>
                  <a:srgbClr val="000000"/>
                </a:solidFill>
              </a:rPr>
              <a:t>Cadre de Santé et</a:t>
            </a:r>
            <a:br>
              <a:rPr lang="fr-FR" altLang="fr-FR" sz="1000" i="1" dirty="0">
                <a:solidFill>
                  <a:srgbClr val="000000"/>
                </a:solidFill>
              </a:rPr>
            </a:br>
            <a:r>
              <a:rPr lang="fr-FR" altLang="fr-FR" sz="1000" i="1" dirty="0">
                <a:solidFill>
                  <a:srgbClr val="000000"/>
                </a:solidFill>
              </a:rPr>
              <a:t> gestionnaire qualité</a:t>
            </a:r>
          </a:p>
        </p:txBody>
      </p:sp>
      <p:sp>
        <p:nvSpPr>
          <p:cNvPr id="9228" name="Rectangle 25"/>
          <p:cNvSpPr>
            <a:spLocks noChangeArrowheads="1"/>
          </p:cNvSpPr>
          <p:nvPr/>
        </p:nvSpPr>
        <p:spPr bwMode="auto">
          <a:xfrm>
            <a:off x="3398838" y="2132012"/>
            <a:ext cx="5218112" cy="119631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000" b="1" dirty="0">
                <a:solidFill>
                  <a:srgbClr val="000000"/>
                </a:solidFill>
              </a:rPr>
              <a:t>Guilhem COUDERC</a:t>
            </a:r>
          </a:p>
          <a:p>
            <a:pPr eaLnBrk="1" hangingPunct="1">
              <a:spcBef>
                <a:spcPct val="0"/>
              </a:spcBef>
              <a:buFontTx/>
              <a:buNone/>
            </a:pPr>
            <a:r>
              <a:rPr lang="fr-FR" altLang="fr-FR" sz="1000" i="1" dirty="0">
                <a:solidFill>
                  <a:srgbClr val="000000"/>
                </a:solidFill>
              </a:rPr>
              <a:t>Responsable scientifique des collections :</a:t>
            </a:r>
          </a:p>
          <a:p>
            <a:pPr marL="171450" indent="-171450" eaLnBrk="1" hangingPunct="1">
              <a:spcBef>
                <a:spcPct val="0"/>
              </a:spcBef>
              <a:buFontTx/>
              <a:buChar char="-"/>
            </a:pPr>
            <a:r>
              <a:rPr lang="fr-FR" altLang="fr-FR" sz="1000" i="1" dirty="0">
                <a:solidFill>
                  <a:srgbClr val="000000"/>
                </a:solidFill>
              </a:rPr>
              <a:t>BDT 2 (Tissus Ophtalmologiques)</a:t>
            </a:r>
          </a:p>
          <a:p>
            <a:pPr marL="176213" indent="-176213" eaLnBrk="1" hangingPunct="1">
              <a:spcBef>
                <a:spcPct val="0"/>
              </a:spcBef>
              <a:buFontTx/>
              <a:buChar char="-"/>
            </a:pPr>
            <a:r>
              <a:rPr lang="fr-FR" altLang="fr-FR" sz="1000" i="1" dirty="0">
                <a:solidFill>
                  <a:srgbClr val="000000"/>
                </a:solidFill>
              </a:rPr>
              <a:t>BDT 3  (Membranes amniotiques)</a:t>
            </a:r>
          </a:p>
          <a:p>
            <a:pPr marL="176213" indent="-176213" eaLnBrk="1" hangingPunct="1">
              <a:spcBef>
                <a:spcPct val="0"/>
              </a:spcBef>
              <a:buFontTx/>
              <a:buChar char="-"/>
            </a:pPr>
            <a:r>
              <a:rPr lang="fr-FR" altLang="fr-FR" sz="1000" i="1" dirty="0">
                <a:solidFill>
                  <a:srgbClr val="000000"/>
                </a:solidFill>
              </a:rPr>
              <a:t>Collection Tissus Artério Veineux </a:t>
            </a:r>
          </a:p>
          <a:p>
            <a:pPr marL="176213" indent="-176213" eaLnBrk="1" hangingPunct="1">
              <a:spcBef>
                <a:spcPct val="0"/>
              </a:spcBef>
              <a:buFontTx/>
              <a:buChar char="-"/>
            </a:pPr>
            <a:r>
              <a:rPr lang="fr-FR" altLang="fr-FR" sz="1000" i="1" dirty="0">
                <a:solidFill>
                  <a:srgbClr val="000000"/>
                </a:solidFill>
              </a:rPr>
              <a:t>Collection Tissus  Osseux </a:t>
            </a:r>
          </a:p>
          <a:p>
            <a:pPr eaLnBrk="1" hangingPunct="1">
              <a:spcBef>
                <a:spcPct val="0"/>
              </a:spcBef>
              <a:buFontTx/>
              <a:buNone/>
            </a:pPr>
            <a:r>
              <a:rPr lang="fr-FR" altLang="fr-FR" sz="1000" i="1" dirty="0">
                <a:solidFill>
                  <a:srgbClr val="000000"/>
                </a:solidFill>
              </a:rPr>
              <a:t>Programme de recherche « Thérapie cellulaire déficit surface oculaire » </a:t>
            </a:r>
          </a:p>
        </p:txBody>
      </p:sp>
      <p:sp>
        <p:nvSpPr>
          <p:cNvPr id="9229" name="Rectangle 26"/>
          <p:cNvSpPr>
            <a:spLocks noChangeArrowheads="1"/>
          </p:cNvSpPr>
          <p:nvPr/>
        </p:nvSpPr>
        <p:spPr bwMode="auto">
          <a:xfrm>
            <a:off x="3398838" y="3483623"/>
            <a:ext cx="5218112" cy="1427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000" b="1" dirty="0">
                <a:solidFill>
                  <a:srgbClr val="000000"/>
                </a:solidFill>
              </a:rPr>
              <a:t>Nicolas BUILLES</a:t>
            </a:r>
          </a:p>
          <a:p>
            <a:pPr eaLnBrk="1" hangingPunct="1">
              <a:spcBef>
                <a:spcPct val="0"/>
              </a:spcBef>
              <a:buFontTx/>
              <a:buNone/>
            </a:pPr>
            <a:r>
              <a:rPr lang="fr-FR" altLang="fr-FR" sz="1000" i="1" dirty="0">
                <a:solidFill>
                  <a:srgbClr val="000000"/>
                </a:solidFill>
              </a:rPr>
              <a:t>Responsable scientifique des collections </a:t>
            </a:r>
          </a:p>
          <a:p>
            <a:pPr marL="171450" indent="-171450" eaLnBrk="1" hangingPunct="1">
              <a:spcBef>
                <a:spcPct val="0"/>
              </a:spcBef>
              <a:buFontTx/>
              <a:buChar char="-"/>
            </a:pPr>
            <a:r>
              <a:rPr lang="fr-FR" altLang="fr-FR" sz="1000" i="1" dirty="0">
                <a:solidFill>
                  <a:srgbClr val="000000"/>
                </a:solidFill>
              </a:rPr>
              <a:t>BDT 1 (Collection cellulaires : cellules de la cornée, du limbe cornéen, cutanée)</a:t>
            </a:r>
          </a:p>
          <a:p>
            <a:pPr marL="171450" indent="-171450" eaLnBrk="1" hangingPunct="1">
              <a:spcBef>
                <a:spcPct val="0"/>
              </a:spcBef>
              <a:buFontTx/>
              <a:buChar char="-"/>
            </a:pPr>
            <a:r>
              <a:rPr lang="fr-FR" altLang="fr-FR" sz="1000" i="1" dirty="0">
                <a:solidFill>
                  <a:srgbClr val="000000"/>
                </a:solidFill>
              </a:rPr>
              <a:t>BDT 4 (Thérapie cellulaire en ophtalmologie) </a:t>
            </a:r>
          </a:p>
          <a:p>
            <a:pPr marL="171450" indent="-171450" eaLnBrk="1" hangingPunct="1">
              <a:spcBef>
                <a:spcPct val="0"/>
              </a:spcBef>
              <a:buFontTx/>
              <a:buChar char="-"/>
            </a:pPr>
            <a:r>
              <a:rPr lang="fr-FR" altLang="fr-FR" sz="1000" i="1" dirty="0">
                <a:solidFill>
                  <a:srgbClr val="000000"/>
                </a:solidFill>
              </a:rPr>
              <a:t>BDT 5 (COMET, </a:t>
            </a:r>
            <a:r>
              <a:rPr lang="fr-FR" sz="1000" dirty="0">
                <a:latin typeface="+mn-lt"/>
              </a:rPr>
              <a:t>regroupe plusieurs collections) </a:t>
            </a:r>
            <a:endParaRPr lang="fr-FR" altLang="fr-FR" sz="1000" i="1" dirty="0">
              <a:solidFill>
                <a:srgbClr val="000000"/>
              </a:solidFill>
            </a:endParaRPr>
          </a:p>
          <a:p>
            <a:pPr marL="171450" indent="-171450" eaLnBrk="1" hangingPunct="1">
              <a:spcBef>
                <a:spcPct val="0"/>
              </a:spcBef>
              <a:buFontTx/>
              <a:buChar char="-"/>
            </a:pPr>
            <a:r>
              <a:rPr lang="fr-FR" altLang="fr-FR" sz="1000" i="1" dirty="0">
                <a:solidFill>
                  <a:srgbClr val="000000"/>
                </a:solidFill>
              </a:rPr>
              <a:t>BDT 6, 7, 9 et 13 (Collection Tissus Cutanés et graisseux) </a:t>
            </a:r>
          </a:p>
          <a:p>
            <a:pPr marL="171450" indent="-171450" eaLnBrk="1" hangingPunct="1">
              <a:spcBef>
                <a:spcPct val="0"/>
              </a:spcBef>
              <a:buFontTx/>
              <a:buChar char="-"/>
            </a:pPr>
            <a:r>
              <a:rPr lang="fr-FR" sz="1000" dirty="0">
                <a:latin typeface="+mn-lt"/>
              </a:rPr>
              <a:t>BDT 18 (</a:t>
            </a:r>
            <a:r>
              <a:rPr lang="fr-FR" sz="1000" dirty="0" err="1">
                <a:latin typeface="+mn-lt"/>
              </a:rPr>
              <a:t>Lymphavasc</a:t>
            </a:r>
            <a:r>
              <a:rPr lang="fr-FR" sz="1000" dirty="0">
                <a:latin typeface="+mn-lt"/>
              </a:rPr>
              <a:t>)</a:t>
            </a:r>
          </a:p>
          <a:p>
            <a:pPr marL="171450" indent="-171450" eaLnBrk="1" hangingPunct="1">
              <a:spcBef>
                <a:spcPct val="0"/>
              </a:spcBef>
              <a:buFontTx/>
              <a:buChar char="-"/>
            </a:pPr>
            <a:r>
              <a:rPr lang="fr-FR" altLang="fr-FR" sz="1000" i="1" dirty="0" err="1">
                <a:solidFill>
                  <a:srgbClr val="000000"/>
                </a:solidFill>
              </a:rPr>
              <a:t>Transbucor</a:t>
            </a:r>
            <a:endParaRPr lang="fr-FR" altLang="fr-FR" sz="1000" i="1" dirty="0">
              <a:solidFill>
                <a:srgbClr val="000000"/>
              </a:solidFill>
            </a:endParaRPr>
          </a:p>
          <a:p>
            <a:pPr marL="171450" indent="-171450" eaLnBrk="1" hangingPunct="1">
              <a:spcBef>
                <a:spcPct val="0"/>
              </a:spcBef>
              <a:buFontTx/>
              <a:buChar char="-"/>
            </a:pPr>
            <a:r>
              <a:rPr lang="fr-FR" altLang="fr-FR" sz="1000" i="1" dirty="0">
                <a:solidFill>
                  <a:srgbClr val="000000"/>
                </a:solidFill>
              </a:rPr>
              <a:t>Neuro 5 (</a:t>
            </a:r>
            <a:r>
              <a:rPr lang="fr-FR" sz="1000" kern="1200" dirty="0">
                <a:solidFill>
                  <a:schemeClr val="dk1"/>
                </a:solidFill>
                <a:latin typeface="+mn-lt"/>
                <a:ea typeface="+mn-ea"/>
                <a:cs typeface="+mn-cs"/>
              </a:rPr>
              <a:t>Fibroblastes)</a:t>
            </a:r>
            <a:endParaRPr lang="fr-FR" altLang="fr-FR" sz="1000" i="1" dirty="0">
              <a:solidFill>
                <a:srgbClr val="000000"/>
              </a:solidFill>
            </a:endParaRPr>
          </a:p>
        </p:txBody>
      </p:sp>
      <p:sp>
        <p:nvSpPr>
          <p:cNvPr id="9230" name="Rectangle 28"/>
          <p:cNvSpPr>
            <a:spLocks noChangeArrowheads="1"/>
          </p:cNvSpPr>
          <p:nvPr/>
        </p:nvSpPr>
        <p:spPr bwMode="auto">
          <a:xfrm>
            <a:off x="6951738" y="5883708"/>
            <a:ext cx="1584325"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a:solidFill>
                  <a:srgbClr val="000000"/>
                </a:solidFill>
              </a:rPr>
              <a:t>Cécilia AUBINEAU</a:t>
            </a:r>
          </a:p>
          <a:p>
            <a:pPr algn="ctr" eaLnBrk="1" hangingPunct="1">
              <a:spcBef>
                <a:spcPct val="0"/>
              </a:spcBef>
              <a:buFontTx/>
              <a:buNone/>
            </a:pPr>
            <a:r>
              <a:rPr lang="fr-FR" altLang="fr-FR" sz="1000" i="1">
                <a:solidFill>
                  <a:srgbClr val="000000"/>
                </a:solidFill>
              </a:rPr>
              <a:t>Responsable </a:t>
            </a:r>
            <a:br>
              <a:rPr lang="fr-FR" altLang="fr-FR" sz="1000" i="1">
                <a:solidFill>
                  <a:srgbClr val="000000"/>
                </a:solidFill>
              </a:rPr>
            </a:br>
            <a:r>
              <a:rPr lang="fr-FR" altLang="fr-FR" sz="1000" i="1">
                <a:solidFill>
                  <a:srgbClr val="000000"/>
                </a:solidFill>
              </a:rPr>
              <a:t>hygiène et sécurité</a:t>
            </a:r>
          </a:p>
        </p:txBody>
      </p:sp>
      <p:cxnSp>
        <p:nvCxnSpPr>
          <p:cNvPr id="9231" name="AutoShape 29"/>
          <p:cNvCxnSpPr>
            <a:cxnSpLocks noChangeShapeType="1"/>
            <a:stCxn id="9220" idx="3"/>
            <a:endCxn id="9228" idx="1"/>
          </p:cNvCxnSpPr>
          <p:nvPr/>
        </p:nvCxnSpPr>
        <p:spPr bwMode="auto">
          <a:xfrm>
            <a:off x="2411413" y="1672432"/>
            <a:ext cx="987425" cy="1057739"/>
          </a:xfrm>
          <a:prstGeom prst="bentConnector3">
            <a:avLst>
              <a:gd name="adj1" fmla="val 50000"/>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232" name="AutoShape 30"/>
          <p:cNvCxnSpPr>
            <a:cxnSpLocks noChangeShapeType="1"/>
            <a:stCxn id="9220" idx="3"/>
            <a:endCxn id="9229" idx="1"/>
          </p:cNvCxnSpPr>
          <p:nvPr/>
        </p:nvCxnSpPr>
        <p:spPr bwMode="auto">
          <a:xfrm>
            <a:off x="2411413" y="1672432"/>
            <a:ext cx="987425" cy="2524991"/>
          </a:xfrm>
          <a:prstGeom prst="bentConnector3">
            <a:avLst>
              <a:gd name="adj1" fmla="val 50000"/>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234" name="Rectangle 4"/>
          <p:cNvSpPr>
            <a:spLocks noChangeArrowheads="1"/>
          </p:cNvSpPr>
          <p:nvPr/>
        </p:nvSpPr>
        <p:spPr bwMode="auto">
          <a:xfrm>
            <a:off x="363538" y="304800"/>
            <a:ext cx="4338637" cy="339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600" b="1">
                <a:solidFill>
                  <a:srgbClr val="000000"/>
                </a:solidFill>
              </a:rPr>
              <a:t>Organigramme fonctionnel par thématique</a:t>
            </a:r>
          </a:p>
        </p:txBody>
      </p:sp>
      <p:sp>
        <p:nvSpPr>
          <p:cNvPr id="9236" name="Rectangle 24"/>
          <p:cNvSpPr>
            <a:spLocks noChangeArrowheads="1"/>
          </p:cNvSpPr>
          <p:nvPr/>
        </p:nvSpPr>
        <p:spPr bwMode="auto">
          <a:xfrm>
            <a:off x="2989186" y="5888323"/>
            <a:ext cx="1584325"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solidFill>
                  <a:srgbClr val="000000"/>
                </a:solidFill>
              </a:rPr>
              <a:t>Nicolas BUILLES</a:t>
            </a:r>
          </a:p>
          <a:p>
            <a:pPr algn="ctr" eaLnBrk="1" hangingPunct="1">
              <a:spcBef>
                <a:spcPct val="0"/>
              </a:spcBef>
              <a:buFontTx/>
              <a:buNone/>
            </a:pPr>
            <a:r>
              <a:rPr lang="fr-FR" altLang="fr-FR" sz="1000" i="1" dirty="0">
                <a:solidFill>
                  <a:srgbClr val="000000"/>
                </a:solidFill>
              </a:rPr>
              <a:t>Responsable qualité</a:t>
            </a:r>
          </a:p>
        </p:txBody>
      </p:sp>
      <p:sp>
        <p:nvSpPr>
          <p:cNvPr id="9237" name="Rectangle 10"/>
          <p:cNvSpPr>
            <a:spLocks noChangeArrowheads="1"/>
          </p:cNvSpPr>
          <p:nvPr/>
        </p:nvSpPr>
        <p:spPr bwMode="auto">
          <a:xfrm>
            <a:off x="546100" y="4122783"/>
            <a:ext cx="1865313" cy="86831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FR" altLang="fr-FR" sz="1000" b="1" dirty="0">
                <a:solidFill>
                  <a:srgbClr val="000000"/>
                </a:solidFill>
              </a:rPr>
              <a:t>Projet COMET</a:t>
            </a:r>
          </a:p>
          <a:p>
            <a:pPr algn="ctr" eaLnBrk="1" hangingPunct="1">
              <a:spcBef>
                <a:spcPct val="0"/>
              </a:spcBef>
              <a:buFontTx/>
              <a:buNone/>
            </a:pPr>
            <a:r>
              <a:rPr lang="fr-FR" altLang="fr-FR" sz="1000" b="1" dirty="0">
                <a:solidFill>
                  <a:srgbClr val="000000"/>
                </a:solidFill>
              </a:rPr>
              <a:t>&lt;Recrutement en cours&gt;</a:t>
            </a:r>
          </a:p>
          <a:p>
            <a:pPr algn="ctr" eaLnBrk="1" hangingPunct="1">
              <a:spcBef>
                <a:spcPct val="0"/>
              </a:spcBef>
              <a:buFontTx/>
              <a:buNone/>
            </a:pPr>
            <a:endParaRPr lang="fr-FR" altLang="fr-FR" sz="1000" b="1" dirty="0">
              <a:solidFill>
                <a:srgbClr val="000000"/>
              </a:solidFill>
            </a:endParaRPr>
          </a:p>
          <a:p>
            <a:pPr algn="ctr" eaLnBrk="1" hangingPunct="1">
              <a:spcBef>
                <a:spcPct val="0"/>
              </a:spcBef>
              <a:buFontTx/>
              <a:buNone/>
            </a:pPr>
            <a:r>
              <a:rPr lang="fr-FR" altLang="fr-FR" sz="900" i="1" dirty="0">
                <a:solidFill>
                  <a:srgbClr val="000000"/>
                </a:solidFill>
              </a:rPr>
              <a:t>Ingénieur de recherche</a:t>
            </a:r>
          </a:p>
        </p:txBody>
      </p:sp>
      <p:sp>
        <p:nvSpPr>
          <p:cNvPr id="27" name="ZoneTexte 26"/>
          <p:cNvSpPr txBox="1"/>
          <p:nvPr/>
        </p:nvSpPr>
        <p:spPr>
          <a:xfrm>
            <a:off x="6283234" y="6426926"/>
            <a:ext cx="2495006" cy="307777"/>
          </a:xfrm>
          <a:prstGeom prst="rect">
            <a:avLst/>
          </a:prstGeom>
          <a:noFill/>
        </p:spPr>
        <p:txBody>
          <a:bodyPr wrap="square" rtlCol="0">
            <a:spAutoFit/>
          </a:bodyPr>
          <a:lstStyle/>
          <a:p>
            <a:pPr algn="r"/>
            <a:r>
              <a:rPr lang="fr-FR" sz="1400" b="1" dirty="0"/>
              <a:t>RB-7-IN-002 version 8</a:t>
            </a:r>
          </a:p>
        </p:txBody>
      </p:sp>
      <p:sp>
        <p:nvSpPr>
          <p:cNvPr id="9233" name="Text Box 33"/>
          <p:cNvSpPr txBox="1">
            <a:spLocks noChangeArrowheads="1"/>
          </p:cNvSpPr>
          <p:nvPr/>
        </p:nvSpPr>
        <p:spPr bwMode="auto">
          <a:xfrm>
            <a:off x="5033097" y="5527130"/>
            <a:ext cx="145905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FR" altLang="fr-FR" sz="1400" dirty="0">
                <a:solidFill>
                  <a:srgbClr val="000000"/>
                </a:solidFill>
              </a:rPr>
              <a:t>Personnel SICT</a:t>
            </a:r>
          </a:p>
        </p:txBody>
      </p:sp>
      <p:pic>
        <p:nvPicPr>
          <p:cNvPr id="2" name="Image 1" descr="lOGO CRB - titre orange validé">
            <a:extLst>
              <a:ext uri="{FF2B5EF4-FFF2-40B4-BE49-F238E27FC236}">
                <a16:creationId xmlns:a16="http://schemas.microsoft.com/office/drawing/2014/main" id="{4DDEEA7A-ED90-0AC2-E966-2CEA118C451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15" y="6299200"/>
            <a:ext cx="603437" cy="529431"/>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2"/>
          <p:cNvSpPr>
            <a:spLocks noChangeArrowheads="1"/>
          </p:cNvSpPr>
          <p:nvPr/>
        </p:nvSpPr>
        <p:spPr bwMode="auto">
          <a:xfrm>
            <a:off x="3545457" y="5555411"/>
            <a:ext cx="5232783" cy="979696"/>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pPr algn="ctr">
              <a:defRPr/>
            </a:pPr>
            <a:endParaRPr lang="en-US">
              <a:solidFill>
                <a:srgbClr val="000000"/>
              </a:solidFill>
              <a:latin typeface="Arial" pitchFamily="34" charset="0"/>
              <a:ea typeface="ＭＳ Ｐゴシック" charset="0"/>
            </a:endParaRPr>
          </a:p>
        </p:txBody>
      </p:sp>
      <p:sp>
        <p:nvSpPr>
          <p:cNvPr id="9229" name="Rectangle 13"/>
          <p:cNvSpPr>
            <a:spLocks noChangeArrowheads="1"/>
          </p:cNvSpPr>
          <p:nvPr/>
        </p:nvSpPr>
        <p:spPr bwMode="auto">
          <a:xfrm>
            <a:off x="263525" y="605469"/>
            <a:ext cx="2574925" cy="468313"/>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pPr algn="ctr">
              <a:defRPr/>
            </a:pPr>
            <a:r>
              <a:rPr lang="fr-FR" sz="1200" dirty="0">
                <a:solidFill>
                  <a:srgbClr val="000000"/>
                </a:solidFill>
                <a:latin typeface="Arial" pitchFamily="34" charset="0"/>
              </a:rPr>
              <a:t>Cellules</a:t>
            </a:r>
          </a:p>
          <a:p>
            <a:pPr algn="ctr">
              <a:defRPr/>
            </a:pPr>
            <a:r>
              <a:rPr lang="fr-FR" sz="1200" dirty="0">
                <a:solidFill>
                  <a:srgbClr val="000000"/>
                </a:solidFill>
                <a:latin typeface="Arial" pitchFamily="34" charset="0"/>
              </a:rPr>
              <a:t>(</a:t>
            </a:r>
            <a:r>
              <a:rPr lang="fr-FR" sz="1200" i="1" dirty="0">
                <a:solidFill>
                  <a:srgbClr val="000000"/>
                </a:solidFill>
                <a:latin typeface="Arial" pitchFamily="34" charset="0"/>
              </a:rPr>
              <a:t>R+1 </a:t>
            </a:r>
            <a:r>
              <a:rPr lang="fr-FR" sz="1200" dirty="0">
                <a:solidFill>
                  <a:srgbClr val="000000"/>
                </a:solidFill>
                <a:latin typeface="Arial" pitchFamily="34" charset="0"/>
              </a:rPr>
              <a:t>Plateforme CMF </a:t>
            </a:r>
            <a:r>
              <a:rPr lang="fr-FR" altLang="fr-FR" sz="1200" dirty="0"/>
              <a:t>–</a:t>
            </a:r>
            <a:r>
              <a:rPr lang="fr-FR" altLang="fr-FR" sz="1200" i="1" dirty="0">
                <a:solidFill>
                  <a:srgbClr val="000000"/>
                </a:solidFill>
              </a:rPr>
              <a:t> </a:t>
            </a:r>
            <a:r>
              <a:rPr lang="fr-FR" sz="1200" i="1" dirty="0">
                <a:solidFill>
                  <a:srgbClr val="000000"/>
                </a:solidFill>
                <a:latin typeface="Arial" pitchFamily="34" charset="0"/>
              </a:rPr>
              <a:t>SUB</a:t>
            </a:r>
            <a:r>
              <a:rPr lang="fr-FR" sz="1200" dirty="0">
                <a:solidFill>
                  <a:srgbClr val="000000"/>
                </a:solidFill>
                <a:latin typeface="Arial" pitchFamily="34" charset="0"/>
              </a:rPr>
              <a:t>)</a:t>
            </a:r>
          </a:p>
        </p:txBody>
      </p:sp>
      <p:sp>
        <p:nvSpPr>
          <p:cNvPr id="9234" name="Rectangle 18"/>
          <p:cNvSpPr>
            <a:spLocks noChangeArrowheads="1"/>
          </p:cNvSpPr>
          <p:nvPr/>
        </p:nvSpPr>
        <p:spPr bwMode="auto">
          <a:xfrm>
            <a:off x="258763" y="1230313"/>
            <a:ext cx="1584325" cy="5048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pPr algn="ctr">
              <a:defRPr/>
            </a:pPr>
            <a:r>
              <a:rPr lang="fr-FR" sz="1000" b="1" dirty="0">
                <a:solidFill>
                  <a:srgbClr val="000000"/>
                </a:solidFill>
                <a:latin typeface="Arial" pitchFamily="34" charset="0"/>
              </a:rPr>
              <a:t>Jérôme MOREAUX</a:t>
            </a:r>
          </a:p>
          <a:p>
            <a:pPr algn="ctr">
              <a:defRPr/>
            </a:pPr>
            <a:r>
              <a:rPr lang="fr-FR" sz="1000" i="1" dirty="0">
                <a:solidFill>
                  <a:srgbClr val="000000"/>
                </a:solidFill>
                <a:latin typeface="Arial" pitchFamily="34" charset="0"/>
              </a:rPr>
              <a:t>Responsable </a:t>
            </a:r>
            <a:br>
              <a:rPr lang="fr-FR" sz="1000" i="1" dirty="0">
                <a:solidFill>
                  <a:srgbClr val="000000"/>
                </a:solidFill>
                <a:latin typeface="Arial" pitchFamily="34" charset="0"/>
              </a:rPr>
            </a:br>
            <a:r>
              <a:rPr lang="fr-FR" sz="1000" i="1" dirty="0">
                <a:solidFill>
                  <a:srgbClr val="000000"/>
                </a:solidFill>
                <a:latin typeface="Arial" pitchFamily="34" charset="0"/>
              </a:rPr>
              <a:t>des collections</a:t>
            </a:r>
          </a:p>
        </p:txBody>
      </p:sp>
      <p:sp>
        <p:nvSpPr>
          <p:cNvPr id="11269" name="Rectangle 19"/>
          <p:cNvSpPr>
            <a:spLocks noChangeArrowheads="1"/>
          </p:cNvSpPr>
          <p:nvPr/>
        </p:nvSpPr>
        <p:spPr bwMode="auto">
          <a:xfrm>
            <a:off x="2485101" y="2614910"/>
            <a:ext cx="6150078" cy="3603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36000" rIns="0" anchor="ctr"/>
          <a:lstStyle/>
          <a:p>
            <a:pPr>
              <a:tabLst>
                <a:tab pos="182563" algn="l"/>
              </a:tabLst>
              <a:defRPr/>
            </a:pPr>
            <a:r>
              <a:rPr lang="fr-FR" sz="1000" b="1" dirty="0">
                <a:latin typeface="Arial" pitchFamily="34" charset="0"/>
              </a:rPr>
              <a:t>Jérôme MOREAUX – </a:t>
            </a:r>
            <a:r>
              <a:rPr lang="fr-FR" sz="1000" i="1" dirty="0">
                <a:latin typeface="Arial" pitchFamily="34" charset="0"/>
              </a:rPr>
              <a:t>Responsable scientifique des collections Myélome multiple, Inhibiteur de la famille </a:t>
            </a:r>
          </a:p>
          <a:p>
            <a:pPr>
              <a:tabLst>
                <a:tab pos="182563" algn="l"/>
              </a:tabLst>
              <a:defRPr/>
            </a:pPr>
            <a:r>
              <a:rPr lang="fr-FR" sz="1000" i="1" dirty="0">
                <a:latin typeface="Arial" pitchFamily="34" charset="0"/>
              </a:rPr>
              <a:t>BAFF/APRIL et Plasmocyte. Collections IRB2,</a:t>
            </a:r>
            <a:r>
              <a:rPr lang="fr-FR" sz="1000" dirty="0">
                <a:latin typeface="Arial" pitchFamily="34" charset="0"/>
              </a:rPr>
              <a:t> </a:t>
            </a:r>
            <a:r>
              <a:rPr lang="fr-FR" sz="1000" i="1" dirty="0">
                <a:latin typeface="Arial" pitchFamily="34" charset="0"/>
              </a:rPr>
              <a:t>IRB3 respectivement</a:t>
            </a:r>
            <a:r>
              <a:rPr lang="fr-FR" sz="1000" dirty="0">
                <a:latin typeface="Arial" pitchFamily="34" charset="0"/>
              </a:rPr>
              <a:t>.</a:t>
            </a:r>
          </a:p>
        </p:txBody>
      </p:sp>
      <p:sp>
        <p:nvSpPr>
          <p:cNvPr id="11271" name="Rectangle 21"/>
          <p:cNvSpPr>
            <a:spLocks noChangeArrowheads="1"/>
          </p:cNvSpPr>
          <p:nvPr/>
        </p:nvSpPr>
        <p:spPr bwMode="auto">
          <a:xfrm>
            <a:off x="2485102" y="1507116"/>
            <a:ext cx="6150079" cy="2159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36000" rIns="0" anchor="ctr"/>
          <a:lstStyle/>
          <a:p>
            <a:pPr>
              <a:tabLst>
                <a:tab pos="182563" algn="l"/>
              </a:tabLst>
              <a:defRPr/>
            </a:pPr>
            <a:r>
              <a:rPr lang="fr-FR" sz="1000" b="1" dirty="0">
                <a:latin typeface="Arial" pitchFamily="34" charset="0"/>
              </a:rPr>
              <a:t>Jérôme MOREAUX </a:t>
            </a:r>
            <a:r>
              <a:rPr lang="fr-FR" sz="1000" b="1" dirty="0">
                <a:latin typeface="Arial" pitchFamily="34" charset="0"/>
                <a:ea typeface="ＭＳ Ｐゴシック" charset="0"/>
                <a:cs typeface="ＭＳ Ｐゴシック" charset="0"/>
              </a:rPr>
              <a:t>- </a:t>
            </a:r>
            <a:r>
              <a:rPr lang="fr-FR" sz="1000" i="1" dirty="0">
                <a:latin typeface="Arial" pitchFamily="34" charset="0"/>
                <a:ea typeface="ＭＳ Ｐゴシック" charset="0"/>
                <a:cs typeface="ＭＳ Ｐゴシック" charset="0"/>
              </a:rPr>
              <a:t>Responsable scientifique de la collection CRYOSTEM. Collection IRB6.</a:t>
            </a:r>
          </a:p>
        </p:txBody>
      </p:sp>
      <p:sp>
        <p:nvSpPr>
          <p:cNvPr id="3" name="Text Box 25"/>
          <p:cNvSpPr txBox="1">
            <a:spLocks noChangeArrowheads="1"/>
          </p:cNvSpPr>
          <p:nvPr/>
        </p:nvSpPr>
        <p:spPr bwMode="auto">
          <a:xfrm>
            <a:off x="4977333" y="5542613"/>
            <a:ext cx="236902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square">
            <a:spAutoFit/>
          </a:bodyPr>
          <a:lstStyle>
            <a:lvl1pPr eaLnBrk="0" hangingPunct="0">
              <a:defRPr sz="2400">
                <a:solidFill>
                  <a:schemeClr val="tx1"/>
                </a:solidFill>
                <a:latin typeface="Arial" pitchFamily="34" charset="0"/>
                <a:ea typeface="ＭＳ Ｐゴシック" charset="-128"/>
              </a:defRPr>
            </a:lvl1pPr>
            <a:lvl2pPr marL="742950" indent="-285750" eaLnBrk="0" hangingPunct="0">
              <a:defRPr sz="2400">
                <a:solidFill>
                  <a:schemeClr val="tx1"/>
                </a:solidFill>
                <a:latin typeface="Arial" pitchFamily="34" charset="0"/>
                <a:ea typeface="ＭＳ Ｐゴシック" charset="-128"/>
              </a:defRPr>
            </a:lvl2pPr>
            <a:lvl3pPr marL="1143000" indent="-228600" eaLnBrk="0" hangingPunct="0">
              <a:defRPr sz="2400">
                <a:solidFill>
                  <a:schemeClr val="tx1"/>
                </a:solidFill>
                <a:latin typeface="Arial" pitchFamily="34" charset="0"/>
                <a:ea typeface="ＭＳ Ｐゴシック" charset="-128"/>
              </a:defRPr>
            </a:lvl3pPr>
            <a:lvl4pPr marL="1600200" indent="-228600" eaLnBrk="0" hangingPunct="0">
              <a:defRPr sz="2400">
                <a:solidFill>
                  <a:schemeClr val="tx1"/>
                </a:solidFill>
                <a:latin typeface="Arial" pitchFamily="34" charset="0"/>
                <a:ea typeface="ＭＳ Ｐゴシック" charset="-128"/>
              </a:defRPr>
            </a:lvl4pPr>
            <a:lvl5pPr marL="2057400" indent="-228600" eaLnBrk="0" hangingPunct="0">
              <a:defRPr sz="2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charset="-128"/>
              </a:defRPr>
            </a:lvl9pPr>
          </a:lstStyle>
          <a:p>
            <a:pPr eaLnBrk="1" hangingPunct="1">
              <a:defRPr/>
            </a:pPr>
            <a:r>
              <a:rPr lang="fr-FR" sz="1400" dirty="0">
                <a:solidFill>
                  <a:srgbClr val="000000"/>
                </a:solidFill>
              </a:rPr>
              <a:t>Personnel plateforme CMF</a:t>
            </a:r>
          </a:p>
        </p:txBody>
      </p:sp>
      <p:sp>
        <p:nvSpPr>
          <p:cNvPr id="5" name="Rectangle 23"/>
          <p:cNvSpPr>
            <a:spLocks noChangeArrowheads="1"/>
          </p:cNvSpPr>
          <p:nvPr/>
        </p:nvSpPr>
        <p:spPr bwMode="auto">
          <a:xfrm>
            <a:off x="5287993" y="5900963"/>
            <a:ext cx="1785160" cy="58634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pPr algn="ctr">
              <a:defRPr/>
            </a:pPr>
            <a:r>
              <a:rPr lang="fr-FR" sz="1000" b="1" dirty="0">
                <a:solidFill>
                  <a:srgbClr val="000000"/>
                </a:solidFill>
                <a:latin typeface="Arial" pitchFamily="34" charset="0"/>
              </a:rPr>
              <a:t>Jérôme MOREAUX</a:t>
            </a:r>
            <a:br>
              <a:rPr lang="fr-FR" sz="1000" b="1" dirty="0">
                <a:solidFill>
                  <a:srgbClr val="000000"/>
                </a:solidFill>
                <a:latin typeface="Arial" pitchFamily="34" charset="0"/>
              </a:rPr>
            </a:br>
            <a:r>
              <a:rPr lang="fr-FR" sz="1000" b="1" dirty="0">
                <a:solidFill>
                  <a:srgbClr val="000000"/>
                </a:solidFill>
                <a:latin typeface="Arial" pitchFamily="34" charset="0"/>
              </a:rPr>
              <a:t>Caroline BRET</a:t>
            </a:r>
          </a:p>
          <a:p>
            <a:pPr algn="ctr">
              <a:defRPr/>
            </a:pPr>
            <a:r>
              <a:rPr lang="fr-FR" sz="1000" i="1" dirty="0">
                <a:solidFill>
                  <a:srgbClr val="000000"/>
                </a:solidFill>
                <a:latin typeface="Arial" pitchFamily="34" charset="0"/>
              </a:rPr>
              <a:t>Biologistes - Référents qualité</a:t>
            </a:r>
          </a:p>
        </p:txBody>
      </p:sp>
      <p:cxnSp>
        <p:nvCxnSpPr>
          <p:cNvPr id="11285" name="AutoShape 26"/>
          <p:cNvCxnSpPr>
            <a:cxnSpLocks noChangeShapeType="1"/>
            <a:stCxn id="9234" idx="3"/>
            <a:endCxn id="11271" idx="1"/>
          </p:cNvCxnSpPr>
          <p:nvPr/>
        </p:nvCxnSpPr>
        <p:spPr bwMode="auto">
          <a:xfrm>
            <a:off x="1843088" y="1482726"/>
            <a:ext cx="642014" cy="132340"/>
          </a:xfrm>
          <a:prstGeom prst="bentConnector3">
            <a:avLst>
              <a:gd name="adj1" fmla="val 50000"/>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1286" name="AutoShape 27"/>
          <p:cNvCxnSpPr>
            <a:cxnSpLocks noChangeShapeType="1"/>
          </p:cNvCxnSpPr>
          <p:nvPr/>
        </p:nvCxnSpPr>
        <p:spPr bwMode="auto">
          <a:xfrm>
            <a:off x="1847003" y="1482725"/>
            <a:ext cx="642013" cy="1312366"/>
          </a:xfrm>
          <a:prstGeom prst="bentConnector3">
            <a:avLst>
              <a:gd name="adj1" fmla="val 50000"/>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1302" name="AutoShape 44"/>
          <p:cNvCxnSpPr>
            <a:cxnSpLocks noChangeShapeType="1"/>
            <a:endCxn id="4" idx="1"/>
          </p:cNvCxnSpPr>
          <p:nvPr/>
        </p:nvCxnSpPr>
        <p:spPr bwMode="auto">
          <a:xfrm rot="16200000" flipH="1">
            <a:off x="1503493" y="2882104"/>
            <a:ext cx="1646124" cy="317090"/>
          </a:xfrm>
          <a:prstGeom prst="bentConnector2">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1303" name="Rectangle 4"/>
          <p:cNvSpPr>
            <a:spLocks noChangeArrowheads="1"/>
          </p:cNvSpPr>
          <p:nvPr/>
        </p:nvSpPr>
        <p:spPr bwMode="auto">
          <a:xfrm>
            <a:off x="268288" y="211138"/>
            <a:ext cx="4338637" cy="3381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lgn="ctr">
              <a:defRPr/>
            </a:pPr>
            <a:r>
              <a:rPr lang="fr-FR" sz="1600" b="1">
                <a:solidFill>
                  <a:srgbClr val="000000"/>
                </a:solidFill>
                <a:latin typeface="Arial" pitchFamily="34" charset="0"/>
              </a:rPr>
              <a:t>Organigramme fonctionnel par thématique</a:t>
            </a:r>
          </a:p>
        </p:txBody>
      </p:sp>
      <p:sp>
        <p:nvSpPr>
          <p:cNvPr id="38" name="Rectangle 23"/>
          <p:cNvSpPr>
            <a:spLocks noChangeArrowheads="1"/>
          </p:cNvSpPr>
          <p:nvPr/>
        </p:nvSpPr>
        <p:spPr bwMode="auto">
          <a:xfrm>
            <a:off x="338138" y="1857375"/>
            <a:ext cx="1425575" cy="895214"/>
          </a:xfrm>
          <a:prstGeom prst="rect">
            <a:avLst/>
          </a:prstGeom>
          <a:solidFill>
            <a:schemeClr val="accent1"/>
          </a:solidFill>
          <a:ln w="9525">
            <a:solidFill>
              <a:schemeClr val="tx1"/>
            </a:solidFill>
            <a:prstDash val="solid"/>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pPr algn="ctr">
              <a:defRPr/>
            </a:pPr>
            <a:r>
              <a:rPr lang="fr-FR" sz="1050" b="1" dirty="0">
                <a:solidFill>
                  <a:srgbClr val="000000"/>
                </a:solidFill>
                <a:latin typeface="Arial" pitchFamily="34" charset="0"/>
              </a:rPr>
              <a:t>Equipe technique</a:t>
            </a:r>
          </a:p>
          <a:p>
            <a:pPr algn="ctr">
              <a:defRPr/>
            </a:pPr>
            <a:endParaRPr lang="fr-FR" sz="400" b="1" dirty="0">
              <a:solidFill>
                <a:srgbClr val="000000"/>
              </a:solidFill>
              <a:latin typeface="Arial" pitchFamily="34" charset="0"/>
            </a:endParaRPr>
          </a:p>
          <a:p>
            <a:pPr algn="ctr">
              <a:defRPr/>
            </a:pPr>
            <a:r>
              <a:rPr lang="fr-FR" sz="900" b="1" dirty="0">
                <a:solidFill>
                  <a:srgbClr val="000000"/>
                </a:solidFill>
                <a:latin typeface="Arial" pitchFamily="34" charset="0"/>
              </a:rPr>
              <a:t>Matthieu ABOULADZÉ</a:t>
            </a:r>
          </a:p>
          <a:p>
            <a:pPr algn="ctr">
              <a:defRPr/>
            </a:pPr>
            <a:endParaRPr lang="fr-FR" sz="900" b="1" dirty="0">
              <a:solidFill>
                <a:srgbClr val="000000"/>
              </a:solidFill>
              <a:latin typeface="Arial" pitchFamily="34" charset="0"/>
            </a:endParaRPr>
          </a:p>
          <a:p>
            <a:pPr algn="ctr">
              <a:defRPr/>
            </a:pPr>
            <a:r>
              <a:rPr lang="fr-FR" sz="900" b="1" dirty="0" err="1">
                <a:solidFill>
                  <a:srgbClr val="000000"/>
                </a:solidFill>
                <a:latin typeface="Arial" pitchFamily="34" charset="0"/>
              </a:rPr>
              <a:t>Ouissem</a:t>
            </a:r>
            <a:r>
              <a:rPr lang="fr-FR" sz="900" b="1" dirty="0">
                <a:solidFill>
                  <a:srgbClr val="000000"/>
                </a:solidFill>
                <a:latin typeface="Arial" pitchFamily="34" charset="0"/>
              </a:rPr>
              <a:t> GADACHA</a:t>
            </a:r>
          </a:p>
          <a:p>
            <a:pPr algn="ctr">
              <a:defRPr/>
            </a:pPr>
            <a:r>
              <a:rPr lang="fr-FR" altLang="fr-FR" sz="900" i="1" dirty="0">
                <a:solidFill>
                  <a:srgbClr val="000000"/>
                </a:solidFill>
              </a:rPr>
              <a:t>Référent CMR</a:t>
            </a:r>
          </a:p>
          <a:p>
            <a:pPr algn="ctr">
              <a:defRPr/>
            </a:pPr>
            <a:endParaRPr lang="fr-FR" sz="900" b="1" dirty="0">
              <a:solidFill>
                <a:srgbClr val="000000"/>
              </a:solidFill>
              <a:latin typeface="Arial" pitchFamily="34" charset="0"/>
            </a:endParaRPr>
          </a:p>
        </p:txBody>
      </p:sp>
      <p:sp>
        <p:nvSpPr>
          <p:cNvPr id="37" name="Rectangle 23"/>
          <p:cNvSpPr>
            <a:spLocks noChangeArrowheads="1"/>
          </p:cNvSpPr>
          <p:nvPr/>
        </p:nvSpPr>
        <p:spPr bwMode="auto">
          <a:xfrm>
            <a:off x="338138" y="2863688"/>
            <a:ext cx="1425575" cy="1626832"/>
          </a:xfrm>
          <a:prstGeom prst="rect">
            <a:avLst/>
          </a:prstGeom>
          <a:solidFill>
            <a:schemeClr val="accent1"/>
          </a:solidFill>
          <a:ln w="9525">
            <a:solidFill>
              <a:schemeClr val="tx1"/>
            </a:solidFill>
            <a:prstDash val="solid"/>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pPr algn="ctr">
              <a:defRPr/>
            </a:pPr>
            <a:r>
              <a:rPr lang="fr-FR" sz="1050" b="1" dirty="0">
                <a:solidFill>
                  <a:srgbClr val="000000"/>
                </a:solidFill>
                <a:latin typeface="Arial" pitchFamily="34" charset="0"/>
              </a:rPr>
              <a:t>Projet </a:t>
            </a:r>
            <a:r>
              <a:rPr lang="fr-FR" sz="1050" b="1">
                <a:solidFill>
                  <a:srgbClr val="000000"/>
                </a:solidFill>
                <a:latin typeface="Arial" pitchFamily="34" charset="0"/>
              </a:rPr>
              <a:t>CeVi_CALYM</a:t>
            </a:r>
            <a:endParaRPr lang="fr-FR" sz="1050" b="1" dirty="0">
              <a:solidFill>
                <a:srgbClr val="000000"/>
              </a:solidFill>
              <a:latin typeface="Arial" pitchFamily="34" charset="0"/>
            </a:endParaRPr>
          </a:p>
          <a:p>
            <a:pPr algn="ctr">
              <a:defRPr/>
            </a:pPr>
            <a:endParaRPr lang="fr-FR" sz="400" b="1" dirty="0">
              <a:solidFill>
                <a:srgbClr val="000000"/>
              </a:solidFill>
              <a:latin typeface="Arial" pitchFamily="34" charset="0"/>
            </a:endParaRPr>
          </a:p>
          <a:p>
            <a:pPr algn="ctr">
              <a:defRPr/>
            </a:pPr>
            <a:r>
              <a:rPr lang="fr-FR" sz="900" b="1" dirty="0">
                <a:solidFill>
                  <a:srgbClr val="000000"/>
                </a:solidFill>
                <a:latin typeface="Arial" pitchFamily="34" charset="0"/>
              </a:rPr>
              <a:t>Caroline BRET</a:t>
            </a:r>
          </a:p>
          <a:p>
            <a:pPr algn="ctr">
              <a:defRPr/>
            </a:pPr>
            <a:r>
              <a:rPr lang="fr-FR" sz="900" i="1" dirty="0">
                <a:solidFill>
                  <a:srgbClr val="000000"/>
                </a:solidFill>
                <a:latin typeface="Arial" pitchFamily="34" charset="0"/>
              </a:rPr>
              <a:t>Responsable biologique</a:t>
            </a:r>
          </a:p>
          <a:p>
            <a:pPr algn="ctr">
              <a:defRPr/>
            </a:pPr>
            <a:endParaRPr lang="fr-FR" sz="400" b="1" dirty="0">
              <a:solidFill>
                <a:srgbClr val="000000"/>
              </a:solidFill>
              <a:latin typeface="Arial" pitchFamily="34" charset="0"/>
            </a:endParaRPr>
          </a:p>
          <a:p>
            <a:pPr algn="ctr">
              <a:defRPr/>
            </a:pPr>
            <a:endParaRPr lang="fr-FR" sz="400" i="1" dirty="0">
              <a:solidFill>
                <a:srgbClr val="000000"/>
              </a:solidFill>
              <a:latin typeface="Arial" pitchFamily="34" charset="0"/>
            </a:endParaRPr>
          </a:p>
          <a:p>
            <a:pPr algn="ctr">
              <a:defRPr/>
            </a:pPr>
            <a:r>
              <a:rPr lang="fr-FR" sz="900" b="1" dirty="0" err="1">
                <a:solidFill>
                  <a:srgbClr val="000000"/>
                </a:solidFill>
                <a:latin typeface="Arial" pitchFamily="34" charset="0"/>
              </a:rPr>
              <a:t>Ouissem</a:t>
            </a:r>
            <a:r>
              <a:rPr lang="fr-FR" sz="900" b="1" dirty="0">
                <a:solidFill>
                  <a:srgbClr val="000000"/>
                </a:solidFill>
                <a:latin typeface="Arial" pitchFamily="34" charset="0"/>
              </a:rPr>
              <a:t> GADACHA</a:t>
            </a:r>
          </a:p>
          <a:p>
            <a:pPr algn="ctr">
              <a:defRPr/>
            </a:pPr>
            <a:r>
              <a:rPr lang="fr-FR" sz="900" i="1" dirty="0">
                <a:solidFill>
                  <a:srgbClr val="000000"/>
                </a:solidFill>
                <a:latin typeface="Arial" pitchFamily="34" charset="0"/>
              </a:rPr>
              <a:t>Responsable technique</a:t>
            </a:r>
          </a:p>
          <a:p>
            <a:pPr algn="ctr">
              <a:defRPr/>
            </a:pPr>
            <a:endParaRPr lang="fr-FR" sz="400" i="1" dirty="0">
              <a:solidFill>
                <a:srgbClr val="000000"/>
              </a:solidFill>
              <a:latin typeface="Arial" pitchFamily="34" charset="0"/>
            </a:endParaRPr>
          </a:p>
          <a:p>
            <a:pPr algn="ctr">
              <a:defRPr/>
            </a:pPr>
            <a:endParaRPr lang="fr-FR" sz="400" b="1" dirty="0">
              <a:solidFill>
                <a:srgbClr val="000000"/>
              </a:solidFill>
              <a:latin typeface="Arial" pitchFamily="34" charset="0"/>
            </a:endParaRPr>
          </a:p>
          <a:p>
            <a:pPr algn="ctr">
              <a:defRPr/>
            </a:pPr>
            <a:r>
              <a:rPr lang="fr-FR" sz="900" b="1" dirty="0">
                <a:solidFill>
                  <a:srgbClr val="000000"/>
                </a:solidFill>
                <a:latin typeface="Arial" pitchFamily="34" charset="0"/>
              </a:rPr>
              <a:t>Matthieu ABOULADZÉ</a:t>
            </a:r>
          </a:p>
          <a:p>
            <a:pPr algn="ctr">
              <a:defRPr/>
            </a:pPr>
            <a:r>
              <a:rPr lang="fr-FR" sz="900" i="1" dirty="0">
                <a:solidFill>
                  <a:srgbClr val="000000"/>
                </a:solidFill>
                <a:latin typeface="Arial" pitchFamily="34" charset="0"/>
              </a:rPr>
              <a:t>Responsable technique</a:t>
            </a:r>
          </a:p>
          <a:p>
            <a:pPr algn="ctr">
              <a:defRPr/>
            </a:pPr>
            <a:r>
              <a:rPr lang="fr-FR" sz="900" i="1" dirty="0">
                <a:solidFill>
                  <a:srgbClr val="000000"/>
                </a:solidFill>
                <a:latin typeface="Arial" pitchFamily="34" charset="0"/>
              </a:rPr>
              <a:t> suppléant</a:t>
            </a:r>
          </a:p>
        </p:txBody>
      </p:sp>
      <p:sp>
        <p:nvSpPr>
          <p:cNvPr id="39" name="Rectangle 23"/>
          <p:cNvSpPr>
            <a:spLocks noChangeArrowheads="1"/>
          </p:cNvSpPr>
          <p:nvPr/>
        </p:nvSpPr>
        <p:spPr bwMode="auto">
          <a:xfrm>
            <a:off x="347663" y="4601620"/>
            <a:ext cx="1425575" cy="1671550"/>
          </a:xfrm>
          <a:prstGeom prst="rect">
            <a:avLst/>
          </a:prstGeom>
          <a:solidFill>
            <a:schemeClr val="accent1"/>
          </a:solidFill>
          <a:ln w="9525">
            <a:solidFill>
              <a:schemeClr val="tx1"/>
            </a:solidFill>
            <a:prstDash val="solid"/>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pPr algn="ctr">
              <a:defRPr/>
            </a:pPr>
            <a:r>
              <a:rPr lang="fr-FR" sz="1050" b="1" dirty="0">
                <a:solidFill>
                  <a:srgbClr val="000000"/>
                </a:solidFill>
                <a:latin typeface="Arial" pitchFamily="34" charset="0"/>
              </a:rPr>
              <a:t>Projet </a:t>
            </a:r>
            <a:r>
              <a:rPr lang="fr-FR" sz="1050" b="1" dirty="0" err="1">
                <a:solidFill>
                  <a:srgbClr val="000000"/>
                </a:solidFill>
                <a:latin typeface="Arial" pitchFamily="34" charset="0"/>
              </a:rPr>
              <a:t>Hémodiag</a:t>
            </a:r>
            <a:endParaRPr lang="fr-FR" sz="1050" b="1" dirty="0">
              <a:solidFill>
                <a:srgbClr val="000000"/>
              </a:solidFill>
              <a:latin typeface="Arial" pitchFamily="34" charset="0"/>
            </a:endParaRPr>
          </a:p>
          <a:p>
            <a:pPr algn="ctr">
              <a:defRPr/>
            </a:pPr>
            <a:endParaRPr lang="fr-FR" sz="400" b="1" dirty="0">
              <a:solidFill>
                <a:srgbClr val="000000"/>
              </a:solidFill>
              <a:latin typeface="Arial" pitchFamily="34" charset="0"/>
            </a:endParaRPr>
          </a:p>
          <a:p>
            <a:pPr algn="ctr">
              <a:defRPr/>
            </a:pPr>
            <a:r>
              <a:rPr lang="fr-FR" sz="900" b="1" i="1" dirty="0">
                <a:solidFill>
                  <a:srgbClr val="000000"/>
                </a:solidFill>
                <a:latin typeface="Arial" pitchFamily="34" charset="0"/>
              </a:rPr>
              <a:t>Guillaume CARTRON</a:t>
            </a:r>
          </a:p>
          <a:p>
            <a:pPr algn="ctr">
              <a:defRPr/>
            </a:pPr>
            <a:r>
              <a:rPr lang="fr-FR" sz="900" i="1" dirty="0">
                <a:solidFill>
                  <a:srgbClr val="000000"/>
                </a:solidFill>
                <a:latin typeface="Arial" pitchFamily="34" charset="0"/>
              </a:rPr>
              <a:t>Coordinateur </a:t>
            </a:r>
          </a:p>
          <a:p>
            <a:pPr algn="ctr">
              <a:defRPr/>
            </a:pPr>
            <a:endParaRPr lang="fr-FR" sz="400" i="1" dirty="0">
              <a:solidFill>
                <a:srgbClr val="000000"/>
              </a:solidFill>
              <a:latin typeface="Arial" pitchFamily="34" charset="0"/>
            </a:endParaRPr>
          </a:p>
          <a:p>
            <a:pPr algn="ctr">
              <a:defRPr/>
            </a:pPr>
            <a:endParaRPr lang="fr-FR" sz="400" i="1" dirty="0">
              <a:solidFill>
                <a:srgbClr val="000000"/>
              </a:solidFill>
              <a:latin typeface="Arial" pitchFamily="34" charset="0"/>
            </a:endParaRPr>
          </a:p>
          <a:p>
            <a:pPr algn="ctr">
              <a:defRPr/>
            </a:pPr>
            <a:r>
              <a:rPr lang="fr-FR" sz="900" i="1" dirty="0">
                <a:solidFill>
                  <a:srgbClr val="000000"/>
                </a:solidFill>
                <a:latin typeface="Arial" pitchFamily="34" charset="0"/>
              </a:rPr>
              <a:t> </a:t>
            </a:r>
            <a:r>
              <a:rPr lang="fr-FR" sz="900" b="1" i="1" dirty="0">
                <a:solidFill>
                  <a:srgbClr val="000000"/>
                </a:solidFill>
                <a:latin typeface="Arial" pitchFamily="34" charset="0"/>
              </a:rPr>
              <a:t>Jérôme MOREAUX</a:t>
            </a:r>
          </a:p>
          <a:p>
            <a:pPr algn="ctr">
              <a:defRPr/>
            </a:pPr>
            <a:r>
              <a:rPr lang="fr-FR" sz="900" i="1" dirty="0">
                <a:solidFill>
                  <a:srgbClr val="000000"/>
                </a:solidFill>
                <a:latin typeface="Arial" pitchFamily="34" charset="0"/>
              </a:rPr>
              <a:t>Responsable Scientifique</a:t>
            </a:r>
          </a:p>
          <a:p>
            <a:pPr algn="ctr">
              <a:defRPr/>
            </a:pPr>
            <a:endParaRPr lang="fr-FR" sz="400" i="1" dirty="0">
              <a:solidFill>
                <a:srgbClr val="000000"/>
              </a:solidFill>
              <a:latin typeface="Arial" pitchFamily="34" charset="0"/>
            </a:endParaRPr>
          </a:p>
          <a:p>
            <a:pPr algn="ctr">
              <a:defRPr/>
            </a:pPr>
            <a:endParaRPr lang="fr-FR" sz="400" i="1" dirty="0">
              <a:solidFill>
                <a:srgbClr val="000000"/>
              </a:solidFill>
              <a:latin typeface="Arial" pitchFamily="34" charset="0"/>
            </a:endParaRPr>
          </a:p>
          <a:p>
            <a:pPr algn="ctr">
              <a:defRPr/>
            </a:pPr>
            <a:r>
              <a:rPr lang="fr-FR" sz="900" b="1" dirty="0">
                <a:solidFill>
                  <a:srgbClr val="000000"/>
                </a:solidFill>
                <a:latin typeface="Arial" pitchFamily="34" charset="0"/>
              </a:rPr>
              <a:t>Ouissem GADACHA</a:t>
            </a:r>
          </a:p>
          <a:p>
            <a:pPr algn="ctr">
              <a:defRPr/>
            </a:pPr>
            <a:r>
              <a:rPr lang="fr-FR" sz="900" b="1" dirty="0">
                <a:solidFill>
                  <a:srgbClr val="000000"/>
                </a:solidFill>
                <a:latin typeface="Arial" pitchFamily="34" charset="0"/>
              </a:rPr>
              <a:t>Matthieu ABOULADZÉ</a:t>
            </a:r>
          </a:p>
          <a:p>
            <a:pPr algn="ctr">
              <a:defRPr/>
            </a:pPr>
            <a:r>
              <a:rPr lang="fr-FR" sz="900" i="1" dirty="0">
                <a:solidFill>
                  <a:srgbClr val="000000"/>
                </a:solidFill>
                <a:latin typeface="Arial" pitchFamily="34" charset="0"/>
              </a:rPr>
              <a:t>Responsables techniques</a:t>
            </a:r>
          </a:p>
        </p:txBody>
      </p:sp>
      <p:sp>
        <p:nvSpPr>
          <p:cNvPr id="44" name="Rectangle 21"/>
          <p:cNvSpPr>
            <a:spLocks noChangeArrowheads="1"/>
          </p:cNvSpPr>
          <p:nvPr/>
        </p:nvSpPr>
        <p:spPr bwMode="auto">
          <a:xfrm>
            <a:off x="2485100" y="3081539"/>
            <a:ext cx="6150079" cy="38866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lIns="36000" rIns="0" anchor="ctr"/>
          <a:lstStyle/>
          <a:p>
            <a:pPr>
              <a:tabLst>
                <a:tab pos="182563" algn="l"/>
              </a:tabLst>
              <a:defRPr/>
            </a:pPr>
            <a:r>
              <a:rPr lang="fr-FR" sz="1000" b="1" dirty="0">
                <a:solidFill>
                  <a:srgbClr val="000000"/>
                </a:solidFill>
                <a:latin typeface="Arial" pitchFamily="34" charset="0"/>
              </a:rPr>
              <a:t>Guillaume CARTRON / Jérôme MOREAUX - </a:t>
            </a:r>
            <a:r>
              <a:rPr lang="fr-FR" sz="1000" i="1" dirty="0">
                <a:solidFill>
                  <a:srgbClr val="000000"/>
                </a:solidFill>
                <a:latin typeface="Arial" pitchFamily="34" charset="0"/>
              </a:rPr>
              <a:t>Responsables scientifiques de la collection Hémopathies LR. </a:t>
            </a:r>
          </a:p>
          <a:p>
            <a:pPr>
              <a:tabLst>
                <a:tab pos="182563" algn="l"/>
              </a:tabLst>
              <a:defRPr/>
            </a:pPr>
            <a:r>
              <a:rPr lang="fr-FR" sz="1000" i="1" dirty="0">
                <a:solidFill>
                  <a:srgbClr val="000000"/>
                </a:solidFill>
                <a:latin typeface="Arial" pitchFamily="34" charset="0"/>
              </a:rPr>
              <a:t>Collection </a:t>
            </a:r>
            <a:r>
              <a:rPr lang="fr-FR" sz="1000" i="1" dirty="0">
                <a:latin typeface="Arial" pitchFamily="34" charset="0"/>
              </a:rPr>
              <a:t>IRB14.</a:t>
            </a:r>
            <a:endParaRPr lang="fr-FR" sz="1000" b="1" dirty="0">
              <a:latin typeface="Arial" pitchFamily="34" charset="0"/>
            </a:endParaRPr>
          </a:p>
        </p:txBody>
      </p:sp>
      <p:sp>
        <p:nvSpPr>
          <p:cNvPr id="43" name="ZoneTexte 42"/>
          <p:cNvSpPr txBox="1"/>
          <p:nvPr/>
        </p:nvSpPr>
        <p:spPr>
          <a:xfrm>
            <a:off x="6283234" y="6487308"/>
            <a:ext cx="2495006" cy="307777"/>
          </a:xfrm>
          <a:prstGeom prst="rect">
            <a:avLst/>
          </a:prstGeom>
          <a:noFill/>
        </p:spPr>
        <p:txBody>
          <a:bodyPr wrap="square" rtlCol="0">
            <a:spAutoFit/>
          </a:bodyPr>
          <a:lstStyle/>
          <a:p>
            <a:pPr algn="r"/>
            <a:r>
              <a:rPr lang="fr-FR" sz="1400" b="1" dirty="0"/>
              <a:t>RB-7-IN-002 version 8</a:t>
            </a:r>
          </a:p>
        </p:txBody>
      </p:sp>
      <p:sp>
        <p:nvSpPr>
          <p:cNvPr id="4" name="Rectangle 20">
            <a:extLst>
              <a:ext uri="{FF2B5EF4-FFF2-40B4-BE49-F238E27FC236}">
                <a16:creationId xmlns:a16="http://schemas.microsoft.com/office/drawing/2014/main" id="{8E397B5B-9997-7461-1903-19F82F81779F}"/>
              </a:ext>
            </a:extLst>
          </p:cNvPr>
          <p:cNvSpPr>
            <a:spLocks noChangeArrowheads="1"/>
          </p:cNvSpPr>
          <p:nvPr/>
        </p:nvSpPr>
        <p:spPr bwMode="auto">
          <a:xfrm>
            <a:off x="2485100" y="3587141"/>
            <a:ext cx="6150079" cy="553139"/>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36000" rIns="0" anchor="ctr"/>
          <a:lstStyle/>
          <a:p>
            <a:pPr>
              <a:tabLst>
                <a:tab pos="182563" algn="l"/>
              </a:tabLst>
              <a:defRPr/>
            </a:pPr>
            <a:r>
              <a:rPr lang="fr-FR" sz="1000" b="1" dirty="0">
                <a:latin typeface="Arial" pitchFamily="34" charset="0"/>
              </a:rPr>
              <a:t>Caroline BRET - </a:t>
            </a:r>
            <a:r>
              <a:rPr lang="fr-FR" sz="1000" i="1" dirty="0">
                <a:latin typeface="Arial" pitchFamily="34" charset="0"/>
              </a:rPr>
              <a:t>Responsable scientifique des collections Cellules hématopoïétiques tumorales et Cellules sanguines normales et leurs acides nucléiques</a:t>
            </a:r>
            <a:r>
              <a:rPr lang="en-GB" sz="1000" dirty="0">
                <a:latin typeface="Arial" pitchFamily="34" charset="0"/>
              </a:rPr>
              <a:t>. </a:t>
            </a:r>
            <a:r>
              <a:rPr lang="fr-FR" sz="1000" i="1" dirty="0">
                <a:latin typeface="Arial" pitchFamily="34" charset="0"/>
              </a:rPr>
              <a:t>Collections HEMATOLOGIE 12 et HEMATOLOGIE 13 respectivement.</a:t>
            </a:r>
            <a:endParaRPr lang="fr-FR" sz="1000" b="1" dirty="0">
              <a:latin typeface="Arial" pitchFamily="34" charset="0"/>
            </a:endParaRPr>
          </a:p>
        </p:txBody>
      </p:sp>
      <p:cxnSp>
        <p:nvCxnSpPr>
          <p:cNvPr id="6" name="AutoShape 44">
            <a:extLst>
              <a:ext uri="{FF2B5EF4-FFF2-40B4-BE49-F238E27FC236}">
                <a16:creationId xmlns:a16="http://schemas.microsoft.com/office/drawing/2014/main" id="{65CFA396-AABF-EA36-A4E6-FDEA0DD566CD}"/>
              </a:ext>
            </a:extLst>
          </p:cNvPr>
          <p:cNvCxnSpPr>
            <a:cxnSpLocks noChangeShapeType="1"/>
            <a:endCxn id="44" idx="1"/>
          </p:cNvCxnSpPr>
          <p:nvPr/>
        </p:nvCxnSpPr>
        <p:spPr bwMode="auto">
          <a:xfrm rot="16200000" flipH="1">
            <a:off x="1981556" y="2772327"/>
            <a:ext cx="686083" cy="321005"/>
          </a:xfrm>
          <a:prstGeom prst="bentConnector2">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8" name="Rectangle 20">
            <a:extLst>
              <a:ext uri="{FF2B5EF4-FFF2-40B4-BE49-F238E27FC236}">
                <a16:creationId xmlns:a16="http://schemas.microsoft.com/office/drawing/2014/main" id="{3216D9D8-B252-39A6-8137-A7D03E6471D6}"/>
              </a:ext>
            </a:extLst>
          </p:cNvPr>
          <p:cNvSpPr>
            <a:spLocks noChangeArrowheads="1"/>
          </p:cNvSpPr>
          <p:nvPr/>
        </p:nvSpPr>
        <p:spPr bwMode="auto">
          <a:xfrm>
            <a:off x="2485100" y="1817552"/>
            <a:ext cx="6150079" cy="25032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36000" rIns="0" anchor="ctr"/>
          <a:lstStyle/>
          <a:p>
            <a:pPr>
              <a:tabLst>
                <a:tab pos="182563" algn="l"/>
              </a:tabLst>
              <a:defRPr/>
            </a:pPr>
            <a:r>
              <a:rPr lang="fr-FR" sz="1000" b="1" dirty="0">
                <a:latin typeface="Arial" pitchFamily="34" charset="0"/>
              </a:rPr>
              <a:t>Jérôme MOREAUX - </a:t>
            </a:r>
            <a:r>
              <a:rPr lang="fr-FR" sz="1000" i="1" dirty="0">
                <a:latin typeface="Arial" pitchFamily="34" charset="0"/>
              </a:rPr>
              <a:t>Responsable scientifique de la collection OPTISAGE</a:t>
            </a:r>
            <a:endParaRPr lang="fr-FR" sz="1000" b="1" dirty="0">
              <a:latin typeface="Arial" pitchFamily="34" charset="0"/>
            </a:endParaRPr>
          </a:p>
        </p:txBody>
      </p:sp>
      <p:sp>
        <p:nvSpPr>
          <p:cNvPr id="9" name="Rectangle 20">
            <a:extLst>
              <a:ext uri="{FF2B5EF4-FFF2-40B4-BE49-F238E27FC236}">
                <a16:creationId xmlns:a16="http://schemas.microsoft.com/office/drawing/2014/main" id="{58F42790-B498-BA4D-A7C8-E9F9CF751D67}"/>
              </a:ext>
            </a:extLst>
          </p:cNvPr>
          <p:cNvSpPr>
            <a:spLocks noChangeArrowheads="1"/>
          </p:cNvSpPr>
          <p:nvPr/>
        </p:nvSpPr>
        <p:spPr bwMode="auto">
          <a:xfrm>
            <a:off x="2485100" y="2166420"/>
            <a:ext cx="6150079" cy="35112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36000" rIns="0" anchor="ctr"/>
          <a:lstStyle/>
          <a:p>
            <a:pPr>
              <a:tabLst>
                <a:tab pos="182563" algn="l"/>
              </a:tabLst>
              <a:defRPr/>
            </a:pPr>
            <a:r>
              <a:rPr lang="fr-FR" sz="1000" b="1" dirty="0">
                <a:latin typeface="Arial" pitchFamily="34" charset="0"/>
              </a:rPr>
              <a:t>Jérôme MOREAUX </a:t>
            </a:r>
            <a:r>
              <a:rPr lang="fr-FR" sz="1000" b="1" dirty="0">
                <a:solidFill>
                  <a:srgbClr val="000000"/>
                </a:solidFill>
                <a:latin typeface="Arial" pitchFamily="34" charset="0"/>
              </a:rPr>
              <a:t>- </a:t>
            </a:r>
            <a:r>
              <a:rPr lang="fr-FR" sz="1000" i="1" dirty="0">
                <a:solidFill>
                  <a:srgbClr val="000000"/>
                </a:solidFill>
                <a:latin typeface="Arial" pitchFamily="34" charset="0"/>
              </a:rPr>
              <a:t>Responsables scientifiques</a:t>
            </a:r>
            <a:r>
              <a:rPr lang="fr-FR" sz="1000" i="1" dirty="0">
                <a:latin typeface="Arial" pitchFamily="34" charset="0"/>
              </a:rPr>
              <a:t> scientifique de la collection </a:t>
            </a:r>
            <a:r>
              <a:rPr lang="fr-FR" sz="1000" i="1" dirty="0" err="1">
                <a:latin typeface="Arial" pitchFamily="34" charset="0"/>
              </a:rPr>
              <a:t>CeVi_CALYM</a:t>
            </a:r>
            <a:endParaRPr lang="fr-FR" sz="1000" b="1" dirty="0">
              <a:latin typeface="Arial" pitchFamily="34" charset="0"/>
            </a:endParaRPr>
          </a:p>
        </p:txBody>
      </p:sp>
      <p:cxnSp>
        <p:nvCxnSpPr>
          <p:cNvPr id="13" name="Connecteur : en angle 12">
            <a:extLst>
              <a:ext uri="{FF2B5EF4-FFF2-40B4-BE49-F238E27FC236}">
                <a16:creationId xmlns:a16="http://schemas.microsoft.com/office/drawing/2014/main" id="{F62A5FAA-14ED-C88C-CDED-A9D5249AA74E}"/>
              </a:ext>
            </a:extLst>
          </p:cNvPr>
          <p:cNvCxnSpPr>
            <a:cxnSpLocks/>
            <a:stCxn id="9234" idx="3"/>
            <a:endCxn id="8" idx="1"/>
          </p:cNvCxnSpPr>
          <p:nvPr/>
        </p:nvCxnSpPr>
        <p:spPr>
          <a:xfrm>
            <a:off x="1843088" y="1482726"/>
            <a:ext cx="642012" cy="459986"/>
          </a:xfrm>
          <a:prstGeom prst="bentConnector3">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8" name="Connecteur : en angle 17">
            <a:extLst>
              <a:ext uri="{FF2B5EF4-FFF2-40B4-BE49-F238E27FC236}">
                <a16:creationId xmlns:a16="http://schemas.microsoft.com/office/drawing/2014/main" id="{05436DCF-F8F9-3CC3-6C02-A4C81924144C}"/>
              </a:ext>
            </a:extLst>
          </p:cNvPr>
          <p:cNvCxnSpPr>
            <a:cxnSpLocks/>
            <a:stCxn id="9234" idx="3"/>
            <a:endCxn id="9" idx="1"/>
          </p:cNvCxnSpPr>
          <p:nvPr/>
        </p:nvCxnSpPr>
        <p:spPr>
          <a:xfrm>
            <a:off x="1843088" y="1482726"/>
            <a:ext cx="642012" cy="859256"/>
          </a:xfrm>
          <a:prstGeom prst="bentConnector3">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pic>
        <p:nvPicPr>
          <p:cNvPr id="7" name="Image 6" descr="lOGO CRB - titre orange validé">
            <a:extLst>
              <a:ext uri="{FF2B5EF4-FFF2-40B4-BE49-F238E27FC236}">
                <a16:creationId xmlns:a16="http://schemas.microsoft.com/office/drawing/2014/main" id="{67F7F859-2D32-9C6B-1F22-E7C1ACCF276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15" y="6299200"/>
            <a:ext cx="603437" cy="529431"/>
          </a:xfrm>
          <a:prstGeom prst="rect">
            <a:avLst/>
          </a:prstGeom>
          <a:noFill/>
          <a:ln>
            <a:noFill/>
          </a:ln>
        </p:spPr>
      </p:pic>
    </p:spTree>
  </p:cSld>
  <p:clrMapOvr>
    <a:masterClrMapping/>
  </p:clrMapOvr>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gedq_NoPdf xmlns="2d29f1e1-0986-404d-83a3-53fe494be4c6">false</gedq_NoPdf>
    <f8f3bc89456d4d458b1f7f9480d9ac72 xmlns="2d29f1e1-0986-404d-83a3-53fe494be4c6">
      <Terms xmlns="http://schemas.microsoft.com/office/infopath/2007/PartnerControls">
        <TermInfo xmlns="http://schemas.microsoft.com/office/infopath/2007/PartnerControls">
          <TermName xmlns="http://schemas.microsoft.com/office/infopath/2007/PartnerControls">11 CRB Management - Organigramme</TermName>
          <TermId xmlns="http://schemas.microsoft.com/office/infopath/2007/PartnerControls">29dcf466-65eb-4470-b6bd-e0a38fc6200e</TermId>
        </TermInfo>
      </Terms>
    </f8f3bc89456d4d458b1f7f9480d9ac72>
    <gedq_Approvers xmlns="htt://CHUMTP/RDI/iDocs/Qualite">
      <UserInfo>
        <DisplayName>i:0#.w|chumpt\01237457</DisplayName>
        <AccountId>30</AccountId>
        <AccountType/>
      </UserInfo>
    </gedq_Approvers>
    <p55a30f6d576430bbece23697158e7f4 xmlns="eb20fa9c-3197-4603-830a-b1a0eb83fa59">
      <Terms xmlns="http://schemas.microsoft.com/office/infopath/2007/PartnerControls"/>
    </p55a30f6d576430bbece23697158e7f4>
    <gedq_AuthorizedUsers xmlns="htt://CHUMTP/RDI/iDocs/Qualite">
      <UserInfo>
        <DisplayName/>
        <AccountId xsi:nil="true"/>
        <AccountType/>
      </UserInfo>
    </gedq_AuthorizedUsers>
    <gedq_ReadReceiptRecipients xmlns="htt://CHUMTP/RDI/iDocs/Qualite">
      <UserInfo>
        <DisplayName>c:0+.w|s-1-5-21-3906077624-2380846458-241964982-1585341</DisplayName>
        <AccountId>146</AccountId>
        <AccountType/>
      </UserInfo>
      <UserInfo>
        <DisplayName>c:0+.w|s-1-5-21-3906077624-2380846458-241964982-3103121</DisplayName>
        <AccountId>754</AccountId>
        <AccountType/>
      </UserInfo>
    </gedq_ReadReceiptRecipients>
    <TaxCatchAll xmlns="2d29f1e1-0986-404d-83a3-53fe494be4c6">
      <Value>8</Value>
    </TaxCatchAll>
    <gedq_Writer xmlns="htt://CHUMTP/RDI/iDocs/Qualite">
      <UserInfo>
        <DisplayName>DHENAUT ANDREIA</DisplayName>
        <AccountId>12</AccountId>
        <AccountType/>
      </UserInfo>
    </gedq_Writer>
    <gedq_workingGroup xmlns="htt://CHUMTP/RDI/iDocs/Qualite">
      <UserInfo>
        <DisplayName/>
        <AccountId xsi:nil="true"/>
        <AccountType/>
      </UserInfo>
    </gedq_workingGroup>
    <gedq_ExpirationDelay xmlns="2d29f1e1-0986-404d-83a3-53fe494be4c6">730</gedq_ExpirationDelay>
    <gedq_ApplicationDelay xmlns="2d29f1e1-0986-404d-83a3-53fe494be4c6">0</gedq_ApplicationDelay>
    <gedq_alertNotesQualite xmlns="htt://CHUMTP/RDI/iDocs/Qualite">Révision des diapositives BdT et Tumo car M. Theriault a changé de thématique</gedq_alertNotesQualite>
    <gedq_Verifiers xmlns="htt://CHUMTP/RDI/iDocs/Qualite">
      <UserInfo>
        <DisplayName>i:0#.w|chumpt\01053181</DisplayName>
        <AccountId>36</AccountId>
        <AccountType/>
      </UserInfo>
      <UserInfo>
        <DisplayName>i:0#.w|chumpt\01081303</DisplayName>
        <AccountId>114</AccountId>
        <AccountType/>
      </UserInfo>
    </gedq_Verifiers>
    <R_x00e9_f_x00e9_rence_x0020_CRB xmlns="eb20fa9c-3197-4603-830a-b1a0eb83fa59">Aucune</R_x00e9_f_x00e9_rence_x0020_CRB>
    <gedq_ExpirationDateAsText xmlns="htt://CHUMTP/RDI/iDocs/Qualite">24/11/2024</gedq_ExpirationDateAsText>
    <gedq_versionsHistory xmlns="htt://CHUMTP/RDI/iDocs/Qualite">-------------------------------
05/07/2018 | version 1
   Passage en Qualidoc simple + harmonisation de ton "titre" entre les diverses slides
-------------------------------
22/02/2019 | version 1
   Suppression de Jeanne RAMOS de la slide de la Tumorothèque suite à son départ à la retraite comme discuté le 10/07/2018, Ajout de thématique "Transplantation Rénale approuvée en Conseil Stratégique CRB 05/02/2019 et actualisation des membres de chaque thématique en général
-------------------------------
06/03/2020 | version 2
   Suppression de Jeanne RAMOS de la slide de la Tumorothèque suite à son départ à la retraite comme discuté le 10/07/2018, Ajout de thématique "Transplantation Rénale approuvée en Conseil Stratégique CRB 05/02/2019 et actualisation des membres de chaque thématique en général
-------------------------------
03/11/2020 | version 3
   Révision des slides : 1. de la Thématique LBPC suite à arrivée de 3 personnes; 2. de la Tumorothèque suite à changement de nom de Vanessa SZABLEWSKI à LACHERETZ et départ de Clémence NIEL; 3. du CIC suite à arrivée d'Hélène MOURRIC; 4. Des Cellules Souches suite à l'arrivée de Sandrine GRANZIERA; 5. de la Banque de tissus suite au départ de David CHARRAT et arrivée de Alicia ROUSSEL; 6. de Leishmanie avec le départ d'Inès MAALAL; de la Virologie avec l'arrivée d'Elisa REYNAUD et du projet EPICOV; 7. Actualisation des cadres de santé
-------------------------------
01/03/2021 | version 4
   Révision générale (arrivée/départ de personnel, sortie de thématique "Dérivés de tissus, Réorganisation des collections, ...)
-------------------------------
05/03/2021 | version 5
   Révision générale (arrivée/départ de personnel, sortie de thématique "Dérivés de tissus, Réorganisation des collections, ...)
-------------------------------
20/09/2021 | version 6
   Révision diapositive Leishmania
-------------------------------
10/11/2021 | version 7
   Révision diapositive Leishmania
-------------------------------
01/02/2022 | version 8
   Révision des diapositives de "Cellules Souches-Îlots de Langerhans" avec l'arrivée de Léa BRUN, de "LBPC" avec le départ de Lisa MORICHON et le remplacement de Farah par Anne RIOM et de "Leishmania" avec l'arrivée de Nada KUK, ajout de diapositive pour les responsabilités sur la gestion du logiciel TumoroteK
-------------------------------
17/03/2022 | version 9
   Bonjour, tel que décidé en CoPil du 17/02/2022 la thématique "Cellules Souches" a été scindée en "Cellules Souches" et "Îlots de Langerhans". La diapositive LBPC a été revue pour harmoniser avec la nouvelle de "Îlots de Langerhans".
-------------------------------
29/03/2022 | version 10
   Bonjour, tel que décidé en CoPil du 17/02/2022 la thématique "Cellules Souches" a été scindée en "Cellules Souches" et "Îlots de Langerhans". La diapositive LBPC a été revue pour harmoniser avec la nouvelle de "Îlots de Langerhans".
-------------------------------
03/05/2022 | version 11
   Bonjour John, j'ai donc supprimé Lu de l'organigramme de ta thématique. Peux-tu valider s'il te plait? Merci
-------------------------------
23/09/2022 | version 12
   Bonjour John, j'ai donc supprimé Lu de l'organigramme de ta thématique. Peux-tu valider s'il te plait? Merci
-------------------------------
25/11/2022 | version 13
   Passage de Mathias Thériault de la Tumorothèque à la Banque de Tissus</gedq_versionsHistory>
    <gedq_WritingDate xmlns="htt://CHUMTP/RDI/iDocs/Qualite">2022-11-16T08:40:58+00:00</gedq_WritingDate>
    <gedq_Status xmlns="htt://CHUMTP/RDI/iDocs/Qualite">5 - publié</gedq_Status>
    <gedq_ExpirationDate xmlns="htt://CHUMTP/RDI/iDocs/Qualite">2024-11-24T17:56:18+00:00</gedq_ExpirationDate>
    <gedq_Reference xmlns="htt://CHUMTP/RDI/iDocs/Qualite">CRB 11/008/v13</gedq_Reference>
    <gedq_workingGroupAsText xmlns="htt://CHUMTP/RDI/iDocs/Qualite" xsi:nil="true"/>
    <gedq_ApplicationDate xmlns="htt://CHUMTP/RDI/iDocs/Qualite">2022-11-25T17:56:18+00:00</gedq_ApplicationDate>
    <gedq_ReadReceiptRecipientsAsText xmlns="htt://CHUMTP/RDI/iDocs/Qualite">CRB – Recherche, CRB – Responsables thématiques et suppléants</gedq_ReadReceiptRecipientsAsText>
    <ged_VerificationDate xmlns="htt://CHUMTP/RDI/iDocs/Qualite">2022-11-16T09:34:28+00:00</ged_VerificationDate>
    <gedq_currentDraftComment xmlns="htt://CHUMTP/RDI/iDocs/Qualite">Passage de Mathias Thériault de la Tumorothèque à la Banque de Tissus</gedq_currentDraftComment>
    <gedq_approversAsText xmlns="htt://CHUMTP/RDI/iDocs/Qualite">TUAILLON EDOUARD</gedq_approversAsText>
    <gedq_ApplicationDateAsText xmlns="htt://CHUMTP/RDI/iDocs/Qualite">25/11/2022</gedq_ApplicationDateAsText>
    <gedq_prorogationDateAsText xmlns="htt://CHUMTP/RDI/iDocs/Qualite">n/a</gedq_prorogationDateAsText>
    <gedq_DocumentState xmlns="htt://CHUMTP/RDI/iDocs/Qualite">publié</gedq_DocumentState>
    <gedq_verifiersAsText xmlns="htt://CHUMTP/RDI/iDocs/Qualite">RIGAU VALERIE, BUILLES NICOLAS</gedq_verifiersAsText>
    <gedq_ApprovalDate xmlns="htt://CHUMTP/RDI/iDocs/Qualite">2022-11-25T17:56:18+00:00</gedq_ApprovalDate>
    <gedq_prorogationDate xmlns="htt://CHUMTP/RDI/iDocs/Qualite" xsi:nil="true"/>
    <gedq_CheckOutDate xmlns="htt://CHUMTP/RDI/iDocs/Qualite" xsi:nil="true"/>
  </documentManagement>
</p:properties>
</file>

<file path=customXml/item2.xml><?xml version="1.0" encoding="utf-8"?>
<LongProperties xmlns="http://schemas.microsoft.com/office/2006/metadata/longProperties"/>
</file>

<file path=customXml/item3.xml><?xml version="1.0" encoding="utf-8"?>
<?mso-contentType ?>
<customXsn xmlns="http://schemas.microsoft.com/office/2006/metadata/customXsn">
  <xsnLocation/>
  <cached>True</cached>
  <openByDefault>True</openByDefault>
  <xsnScope/>
</customXsn>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ct:contentTypeSchema xmlns:ct="http://schemas.microsoft.com/office/2006/metadata/contentType" xmlns:ma="http://schemas.microsoft.com/office/2006/metadata/properties/metaAttributes" ct:_="" ma:_="" ma:contentTypeName="Modele Procédure CRB" ma:contentTypeID="0x0101002BD50C490EE248239EC05B5CA31F62DF0102001F471AE8FBC0C94D88242EC57154F432" ma:contentTypeVersion="60" ma:contentTypeDescription="Modèle de Procédure du CRB" ma:contentTypeScope="" ma:versionID="6c7269fecd7e2bd0fb1eb5c373bca8e0">
  <xsd:schema xmlns:xsd="http://www.w3.org/2001/XMLSchema" xmlns:xs="http://www.w3.org/2001/XMLSchema" xmlns:p="http://schemas.microsoft.com/office/2006/metadata/properties" xmlns:ns2="htt://CHUMTP/RDI/iDocs/Qualite" xmlns:ns3="2d29f1e1-0986-404d-83a3-53fe494be4c6" xmlns:ns4="eb20fa9c-3197-4603-830a-b1a0eb83fa59" targetNamespace="http://schemas.microsoft.com/office/2006/metadata/properties" ma:root="true" ma:fieldsID="abf4b86ba497b581291306b9d49e3be0" ns2:_="" ns3:_="" ns4:_="">
    <xsd:import namespace="htt://CHUMTP/RDI/iDocs/Qualite"/>
    <xsd:import namespace="2d29f1e1-0986-404d-83a3-53fe494be4c6"/>
    <xsd:import namespace="eb20fa9c-3197-4603-830a-b1a0eb83fa59"/>
    <xsd:element name="properties">
      <xsd:complexType>
        <xsd:sequence>
          <xsd:element name="documentManagement">
            <xsd:complexType>
              <xsd:all>
                <xsd:element ref="ns2:gedq_Reference" minOccurs="0"/>
                <xsd:element ref="ns2:gedq_LinkedDocs" minOccurs="0"/>
                <xsd:element ref="ns2:gedq_alertNotesQualite" minOccurs="0"/>
                <xsd:element ref="ns2:gedq_Writer" minOccurs="0"/>
                <xsd:element ref="ns2:gedq_workingGroup" minOccurs="0"/>
                <xsd:element ref="ns2:gedq_workingGroupAsText" minOccurs="0"/>
                <xsd:element ref="ns2:gedq_ReadReceiptRecipients" minOccurs="0"/>
                <xsd:element ref="ns2:gedq_ReadReceiptRecipientsAsText" minOccurs="0"/>
                <xsd:element ref="ns2:gedq_AuthorizedUsers" minOccurs="0"/>
                <xsd:element ref="ns2:gedq_Status" minOccurs="0"/>
                <xsd:element ref="ns2:gedq_DocumentState" minOccurs="0"/>
                <xsd:element ref="ns2:gedq_CheckOutDate" minOccurs="0"/>
                <xsd:element ref="ns2:gedq_WritingDate" minOccurs="0"/>
                <xsd:element ref="ns2:gedq_ApprovalDate" minOccurs="0"/>
                <xsd:element ref="ns3:gedq_ExpirationDelay" minOccurs="0"/>
                <xsd:element ref="ns2:gedq_ExpirationDate" minOccurs="0"/>
                <xsd:element ref="ns2:gedq_ExpirationDateAsText" minOccurs="0"/>
                <xsd:element ref="ns3:f8f3bc89456d4d458b1f7f9480d9ac72" minOccurs="0"/>
                <xsd:element ref="ns3:TaxCatchAll" minOccurs="0"/>
                <xsd:element ref="ns3:TaxCatchAllLabel" minOccurs="0"/>
                <xsd:element ref="ns2:gedq_currentDraftComment" minOccurs="0"/>
                <xsd:element ref="ns2:gedq_versionsHistory" minOccurs="0"/>
                <xsd:element ref="ns3:gedq_ApplicationDelay" minOccurs="0"/>
                <xsd:element ref="ns2:gedq_ApplicationDate" minOccurs="0"/>
                <xsd:element ref="ns2:gedq_ApplicationDateAsText" minOccurs="0"/>
                <xsd:element ref="ns2:ged_VerificationDate" minOccurs="0"/>
                <xsd:element ref="ns2:gedq_Verifiers" minOccurs="0"/>
                <xsd:element ref="ns2:gedq_verifiersAsText" minOccurs="0"/>
                <xsd:element ref="ns2:gedq_Approvers" minOccurs="0"/>
                <xsd:element ref="ns2:gedq_approversAsText" minOccurs="0"/>
                <xsd:element ref="ns4:p55a30f6d576430bbece23697158e7f4" minOccurs="0"/>
                <xsd:element ref="ns4:R_x00e9_f_x00e9_rence_x0020_CRB" minOccurs="0"/>
                <xsd:element ref="ns3:gedq_NoPdf" minOccurs="0"/>
                <xsd:element ref="ns2:gedq_prorogationDate" minOccurs="0"/>
                <xsd:element ref="ns2:gedq_prorogationDateAsText"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CHUMTP/RDI/iDocs/Qualite" elementFormDefault="qualified">
    <xsd:import namespace="http://schemas.microsoft.com/office/2006/documentManagement/types"/>
    <xsd:import namespace="http://schemas.microsoft.com/office/infopath/2007/PartnerControls"/>
    <xsd:element name="gedq_Reference" ma:index="8" nillable="true" ma:displayName="Référence" ma:description="Référence du document" ma:internalName="gedq_Reference" ma:readOnly="true">
      <xsd:simpleType>
        <xsd:restriction base="dms:Text"/>
      </xsd:simpleType>
    </xsd:element>
    <xsd:element name="gedq_LinkedDocs" ma:index="9" nillable="true" ma:displayName="Documents liés" ma:description="Documents liés" ma:list="{EB20FA9C-3197-4603-830A-B1A0EB83FA59}" ma:internalName="gedq_LinkedDocs" ma:readOnly="true" ma:showField="Title" ma:web="2d29f1e1-0986-404d-83a3-53fe494be4c6">
      <xsd:complexType>
        <xsd:complexContent>
          <xsd:extension base="dms:MultiChoiceLookup">
            <xsd:sequence>
              <xsd:element name="Value" type="dms:Lookup" maxOccurs="unbounded" minOccurs="0" nillable="true"/>
            </xsd:sequence>
          </xsd:extension>
        </xsd:complexContent>
      </xsd:complexType>
    </xsd:element>
    <xsd:element name="gedq_alertNotesQualite" ma:index="10" nillable="true" ma:displayName="Annotations" ma:internalName="gedq_alertNotesQualite">
      <xsd:simpleType>
        <xsd:restriction base="dms:Note"/>
      </xsd:simpleType>
    </xsd:element>
    <xsd:element name="gedq_Writer" ma:index="11" nillable="true" ma:displayName="Rédacteur" ma:description="Nom du rédacteur" ma:list="UserInfo" ma:internalName="gedq_Writ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gedq_workingGroup" ma:index="12" nillable="true" ma:displayName="Groupe de travail" ma:description="Groupe de travail" ma:list="UserInfo" ma:internalName="gedq_workingGroup">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gedq_workingGroupAsText" ma:index="13" nillable="true" ma:displayName="Groupe de travail (lecture seule)" ma:description="Groupe de travail (recopie - lecture seule - pour utilisation avec Quick parts Word)" ma:internalName="gedq_workingGroupAsText" ma:readOnly="true">
      <xsd:simpleType>
        <xsd:restriction base="dms:Text"/>
      </xsd:simpleType>
    </xsd:element>
    <xsd:element name="gedq_ReadReceiptRecipients" ma:index="14" nillable="true" ma:displayName="Destinataires Accusé de Lecture" ma:description="Destinataires des accusés de réception" ma:list="UserInfo" ma:SearchPeopleOnly="false" ma:internalName="gedq_ReadReceiptRecipi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gedq_ReadReceiptRecipientsAsText" ma:index="15" nillable="true" ma:displayName="Destinataires Accusé de Lecture (lecture seule)" ma:description="Destinataires des accusés de réception (recopie - lecture seule - pour utilisation avec Quick parts Word)" ma:internalName="gedq_ReadReceiptRecipientsAsText" ma:readOnly="true">
      <xsd:simpleType>
        <xsd:restriction base="dms:Note"/>
      </xsd:simpleType>
    </xsd:element>
    <xsd:element name="gedq_AuthorizedUsers" ma:index="16" nillable="true" ma:displayName="Personnes habilitées" ma:description="Personnes habilitées (le document hérite des permissions de la bibliothèque si vide)" ma:list="UserInfo" ma:SearchPeopleOnly="false" ma:internalName="gedq_AuthorizedUs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gedq_Status" ma:index="17" nillable="true" ma:displayName="Statut du cycle de vie" ma:default="1 - initialisation" ma:description="Statut du cycle de vie" ma:format="Dropdown" ma:indexed="true" ma:internalName="gedq_Status" ma:readOnly="true">
      <xsd:simpleType>
        <xsd:restriction base="dms:Choice">
          <xsd:enumeration value="1 - initialisation"/>
          <xsd:enumeration value="2 - en rédaction"/>
          <xsd:enumeration value="3 - en vérification"/>
          <xsd:enumeration value="3 bis - en attente de conformité"/>
          <xsd:enumeration value="4 - en approbation"/>
          <xsd:enumeration value="5 - publié"/>
          <xsd:enumeration value="6 - obsolète"/>
        </xsd:restriction>
      </xsd:simpleType>
    </xsd:element>
    <xsd:element name="gedq_DocumentState" ma:index="18" nillable="true" ma:displayName="Etat de publication" ma:default="non publié" ma:description="Etat de publication" ma:format="Dropdown" ma:internalName="gedq_DocumentState" ma:readOnly="true">
      <xsd:simpleType>
        <xsd:restriction base="dms:Choice">
          <xsd:enumeration value="publié"/>
          <xsd:enumeration value="non publié"/>
        </xsd:restriction>
      </xsd:simpleType>
    </xsd:element>
    <xsd:element name="gedq_CheckOutDate" ma:index="19" nillable="true" ma:displayName="Date d'extraction" ma:description="Date de dernière extraction" ma:format="DateTime" ma:internalName="gedq_CheckOutDate" ma:readOnly="true">
      <xsd:simpleType>
        <xsd:restriction base="dms:DateTime"/>
      </xsd:simpleType>
    </xsd:element>
    <xsd:element name="gedq_WritingDate" ma:index="20" nillable="true" ma:displayName="Date de rédaction" ma:description="Date de rédaction" ma:format="DateTime" ma:internalName="gedq_WritingDate" ma:readOnly="true">
      <xsd:simpleType>
        <xsd:restriction base="dms:DateTime"/>
      </xsd:simpleType>
    </xsd:element>
    <xsd:element name="gedq_ApprovalDate" ma:index="21" nillable="true" ma:displayName="Date d'approbation" ma:description="Date d'approbation" ma:format="DateTime" ma:internalName="gedq_ApprovalDate" ma:readOnly="true">
      <xsd:simpleType>
        <xsd:restriction base="dms:DateTime"/>
      </xsd:simpleType>
    </xsd:element>
    <xsd:element name="gedq_ExpirationDate" ma:index="23" nillable="true" ma:displayName="Date de péremption" ma:description="Date de péremption" ma:format="DateOnly" ma:internalName="gedq_ExpirationDate" ma:readOnly="true">
      <xsd:simpleType>
        <xsd:restriction base="dms:DateTime"/>
      </xsd:simpleType>
    </xsd:element>
    <xsd:element name="gedq_ExpirationDateAsText" ma:index="24" nillable="true" ma:displayName="Date de péremption (lecture seule)" ma:description="Date de péremption (recopie - lecture seule - pour utilisation avec Quick parts Word)" ma:internalName="gedq_ExpirationDateAsText" ma:readOnly="true">
      <xsd:simpleType>
        <xsd:restriction base="dms:Text"/>
      </xsd:simpleType>
    </xsd:element>
    <xsd:element name="gedq_currentDraftComment" ma:index="29" nillable="true" ma:displayName="Commentaire de la version en cours (lecture seule)" ma:description="Commentaire de la version en cours (lecture seule)" ma:internalName="gedq_currentDraftComment" ma:readOnly="true">
      <xsd:simpleType>
        <xsd:restriction base="dms:Note"/>
      </xsd:simpleType>
    </xsd:element>
    <xsd:element name="gedq_versionsHistory" ma:index="30" nillable="true" ma:displayName="Historique des versions (lecture seule)" ma:description="Historique et commentaires des versions (lecture seule)" ma:internalName="gedq_versionsHistory" ma:readOnly="true">
      <xsd:simpleType>
        <xsd:restriction base="dms:Note"/>
      </xsd:simpleType>
    </xsd:element>
    <xsd:element name="gedq_ApplicationDate" ma:index="32" nillable="true" ma:displayName="Date d'application" ma:description="Date d'application" ma:format="DateOnly" ma:internalName="gedq_ApplicationDate" ma:readOnly="true">
      <xsd:simpleType>
        <xsd:restriction base="dms:DateTime"/>
      </xsd:simpleType>
    </xsd:element>
    <xsd:element name="gedq_ApplicationDateAsText" ma:index="33" nillable="true" ma:displayName="Date d'application (lecture seule)" ma:description="Date d'application (recopie - lecture seule - pour utilisation avec Quick parts Word)" ma:internalName="gedq_ApplicationDateAsText" ma:readOnly="true">
      <xsd:simpleType>
        <xsd:restriction base="dms:Text"/>
      </xsd:simpleType>
    </xsd:element>
    <xsd:element name="ged_VerificationDate" ma:index="34" nillable="true" ma:displayName="Date de vérification" ma:description="Date de vérification" ma:format="DateTime" ma:internalName="ged_VerificationDate" ma:readOnly="true">
      <xsd:simpleType>
        <xsd:restriction base="dms:DateTime"/>
      </xsd:simpleType>
    </xsd:element>
    <xsd:element name="gedq_Verifiers" ma:index="35" nillable="true" ma:displayName="Vérificateurs" ma:description="Vérificateurs" ma:list="UserInfo" ma:internalName="gedq_Verifi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gedq_verifiersAsText" ma:index="36" nillable="true" ma:displayName="Vérificateurs (lecture seule)" ma:description="Vérificateurs (recopie - lecture seule - pour utilisation avec Quick parts Word)" ma:internalName="gedq_verifiersAsText" ma:readOnly="true">
      <xsd:simpleType>
        <xsd:restriction base="dms:Text"/>
      </xsd:simpleType>
    </xsd:element>
    <xsd:element name="gedq_Approvers" ma:index="37" nillable="true" ma:displayName="Approbateurs" ma:description="Approbateurs" ma:list="UserInfo" ma:internalName="gedq_Approv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gedq_approversAsText" ma:index="38" nillable="true" ma:displayName="Approbateurs (lecture seule)" ma:description="Approbateurs (recopie - lecture seule - pour utilisation avec Quick parts Word)" ma:internalName="gedq_approversAsText" ma:readOnly="true">
      <xsd:simpleType>
        <xsd:restriction base="dms:Text"/>
      </xsd:simpleType>
    </xsd:element>
    <xsd:element name="gedq_prorogationDate" ma:index="43" nillable="true" ma:displayName="Date de prorogation" ma:description="Date de prorogation" ma:format="DateOnly" ma:internalName="gedq_prorogationDate" ma:readOnly="true">
      <xsd:simpleType>
        <xsd:restriction base="dms:DateTime"/>
      </xsd:simpleType>
    </xsd:element>
    <xsd:element name="gedq_prorogationDateAsText" ma:index="44" nillable="true" ma:displayName="Date de prorogation (lecture seule)" ma:description="Date de prorogation (lecture seule)" ma:internalName="gedq_prorogationDateAsText"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d29f1e1-0986-404d-83a3-53fe494be4c6" elementFormDefault="qualified">
    <xsd:import namespace="http://schemas.microsoft.com/office/2006/documentManagement/types"/>
    <xsd:import namespace="http://schemas.microsoft.com/office/infopath/2007/PartnerControls"/>
    <xsd:element name="gedq_ExpirationDelay" ma:index="22" nillable="true" ma:displayName="Durée de péremption" ma:decimals="0" ma:default="365" ma:description="Durée de péremption (en jours) calculée à partie de la date de rédaction" ma:internalName="gedq_ExpirationDelay">
      <xsd:simpleType>
        <xsd:restriction base="dms:Number"/>
      </xsd:simpleType>
    </xsd:element>
    <xsd:element name="f8f3bc89456d4d458b1f7f9480d9ac72" ma:index="25" ma:taxonomy="true" ma:internalName="f8f3bc89456d4d458b1f7f9480d9ac72" ma:taxonomyFieldName="gedq_classification" ma:displayName="Classification" ma:indexed="true" ma:readOnly="false" ma:fieldId="{f8f3bc89-456d-4d45-8b1f-7f9480d9ac72}" ma:sspId="6ecec5f3-a824-4000-94c9-99bd47dc1f05" ma:termSetId="b551f314-4250-4f77-b4a2-e5426deafd4d" ma:anchorId="00000000-0000-0000-0000-000000000000" ma:open="false" ma:isKeyword="false">
      <xsd:complexType>
        <xsd:sequence>
          <xsd:element ref="pc:Terms" minOccurs="0" maxOccurs="1"/>
        </xsd:sequence>
      </xsd:complexType>
    </xsd:element>
    <xsd:element name="TaxCatchAll" ma:index="26" nillable="true" ma:displayName="Colonne Attraper tout de Taxonomie" ma:hidden="true" ma:list="{6aa10216-da99-491d-b15c-8e8dff64ef3c}" ma:internalName="TaxCatchAll" ma:showField="CatchAllData" ma:web="2d29f1e1-0986-404d-83a3-53fe494be4c6">
      <xsd:complexType>
        <xsd:complexContent>
          <xsd:extension base="dms:MultiChoiceLookup">
            <xsd:sequence>
              <xsd:element name="Value" type="dms:Lookup" maxOccurs="unbounded" minOccurs="0" nillable="true"/>
            </xsd:sequence>
          </xsd:extension>
        </xsd:complexContent>
      </xsd:complexType>
    </xsd:element>
    <xsd:element name="TaxCatchAllLabel" ma:index="27" nillable="true" ma:displayName="Colonne Attraper tout de Taxonomie1" ma:hidden="true" ma:list="{6aa10216-da99-491d-b15c-8e8dff64ef3c}" ma:internalName="TaxCatchAllLabel" ma:readOnly="true" ma:showField="CatchAllDataLabel" ma:web="2d29f1e1-0986-404d-83a3-53fe494be4c6">
      <xsd:complexType>
        <xsd:complexContent>
          <xsd:extension base="dms:MultiChoiceLookup">
            <xsd:sequence>
              <xsd:element name="Value" type="dms:Lookup" maxOccurs="unbounded" minOccurs="0" nillable="true"/>
            </xsd:sequence>
          </xsd:extension>
        </xsd:complexContent>
      </xsd:complexType>
    </xsd:element>
    <xsd:element name="gedq_ApplicationDelay" ma:index="31" nillable="true" ma:displayName="Délai avant application" ma:decimals="0" ma:default="0" ma:description="Délai avant application (compté en jours à partir de la date de publication)" ma:internalName="gedq_ApplicationDelay">
      <xsd:simpleType>
        <xsd:restriction base="dms:Number"/>
      </xsd:simpleType>
    </xsd:element>
    <xsd:element name="gedq_NoPdf" ma:index="42" nillable="true" ma:displayName="Pas de conversion PDF (Copie direct)" ma:default="0" ma:description="" ma:internalName="gedq_NoPdf">
      <xsd:simpleType>
        <xsd:restriction base="dms:Boolean"/>
      </xsd:simpleType>
    </xsd:element>
    <xsd:element name="SharedWithUsers" ma:index="45"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b20fa9c-3197-4603-830a-b1a0eb83fa59" elementFormDefault="qualified">
    <xsd:import namespace="http://schemas.microsoft.com/office/2006/documentManagement/types"/>
    <xsd:import namespace="http://schemas.microsoft.com/office/infopath/2007/PartnerControls"/>
    <xsd:element name="p55a30f6d576430bbece23697158e7f4" ma:index="40" nillable="true" ma:taxonomy="true" ma:internalName="p55a30f6d576430bbece23697158e7f4" ma:taxonomyFieldName="Poste_x0020_de_x0020_travail" ma:displayName="Poste de travail" ma:default="" ma:fieldId="{955a30f6-d576-430b-bece-23697158e7f4}" ma:sspId="6ecec5f3-a824-4000-94c9-99bd47dc1f05" ma:termSetId="82a40a4e-209f-41c2-b769-2b7c4297efe8" ma:anchorId="00000000-0000-0000-0000-000000000000" ma:open="false" ma:isKeyword="false">
      <xsd:complexType>
        <xsd:sequence>
          <xsd:element ref="pc:Terms" minOccurs="0" maxOccurs="1"/>
        </xsd:sequence>
      </xsd:complexType>
    </xsd:element>
    <xsd:element name="R_x00e9_f_x00e9_rence_x0020_CRB" ma:index="41" nillable="true" ma:displayName="Référence CRB" ma:internalName="R_x00e9_f_x00e9_rence_x0020_CRB" ma:readOnly="fals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F677A25-D4B2-4F54-8F98-5E63C4268FA5}">
  <ds:schemaRefs>
    <ds:schemaRef ds:uri="http://purl.org/dc/elements/1.1/"/>
    <ds:schemaRef ds:uri="http://schemas.microsoft.com/office/2006/metadata/properties"/>
    <ds:schemaRef ds:uri="http://purl.org/dc/terms/"/>
    <ds:schemaRef ds:uri="http://schemas.microsoft.com/office/infopath/2007/PartnerControls"/>
    <ds:schemaRef ds:uri="http://schemas.openxmlformats.org/package/2006/metadata/core-properties"/>
    <ds:schemaRef ds:uri="http://schemas.microsoft.com/office/2006/documentManagement/types"/>
    <ds:schemaRef ds:uri="htt://CHUMTP/RDI/iDocs/Qualite"/>
    <ds:schemaRef ds:uri="eb20fa9c-3197-4603-830a-b1a0eb83fa59"/>
    <ds:schemaRef ds:uri="2d29f1e1-0986-404d-83a3-53fe494be4c6"/>
    <ds:schemaRef ds:uri="http://www.w3.org/XML/1998/namespace"/>
    <ds:schemaRef ds:uri="http://purl.org/dc/dcmitype/"/>
  </ds:schemaRefs>
</ds:datastoreItem>
</file>

<file path=customXml/itemProps2.xml><?xml version="1.0" encoding="utf-8"?>
<ds:datastoreItem xmlns:ds="http://schemas.openxmlformats.org/officeDocument/2006/customXml" ds:itemID="{159AECA2-C400-4771-A637-2EED61852078}">
  <ds:schemaRefs>
    <ds:schemaRef ds:uri="http://schemas.microsoft.com/office/2006/metadata/longProperties"/>
  </ds:schemaRefs>
</ds:datastoreItem>
</file>

<file path=customXml/itemProps3.xml><?xml version="1.0" encoding="utf-8"?>
<ds:datastoreItem xmlns:ds="http://schemas.openxmlformats.org/officeDocument/2006/customXml" ds:itemID="{E25A0A50-8AF3-491B-B1D4-3FFFBCD7731E}">
  <ds:schemaRefs>
    <ds:schemaRef ds:uri="http://schemas.microsoft.com/office/2006/metadata/customXsn"/>
  </ds:schemaRefs>
</ds:datastoreItem>
</file>

<file path=customXml/itemProps4.xml><?xml version="1.0" encoding="utf-8"?>
<ds:datastoreItem xmlns:ds="http://schemas.openxmlformats.org/officeDocument/2006/customXml" ds:itemID="{8528F20E-9EF6-4FD3-B327-E12FB242CA63}">
  <ds:schemaRefs>
    <ds:schemaRef ds:uri="http://schemas.microsoft.com/sharepoint/v3/contenttype/forms"/>
  </ds:schemaRefs>
</ds:datastoreItem>
</file>

<file path=customXml/itemProps5.xml><?xml version="1.0" encoding="utf-8"?>
<ds:datastoreItem xmlns:ds="http://schemas.openxmlformats.org/officeDocument/2006/customXml" ds:itemID="{B52A3D8A-8FB0-4ABC-B554-3047604B12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CHUMTP/RDI/iDocs/Qualite"/>
    <ds:schemaRef ds:uri="2d29f1e1-0986-404d-83a3-53fe494be4c6"/>
    <ds:schemaRef ds:uri="eb20fa9c-3197-4603-830a-b1a0eb83fa5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8085</TotalTime>
  <Words>2189</Words>
  <Application>Microsoft Office PowerPoint</Application>
  <PresentationFormat>Affichage à l'écran (4:3)</PresentationFormat>
  <Paragraphs>605</Paragraphs>
  <Slides>18</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18</vt:i4>
      </vt:variant>
    </vt:vector>
  </HeadingPairs>
  <TitlesOfParts>
    <vt:vector size="21" baseType="lpstr">
      <vt:lpstr>ＭＳ Ｐゴシック</vt:lpstr>
      <vt:lpstr>Arial</vt:lpstr>
      <vt:lpstr>Modèle par défaut</vt:lpstr>
      <vt:lpstr>Organigramme Fonctionnel  du CRB du CHU de Montpellier</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CHU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Organigramme du Centre de Ressources Biologiques</dc:title>
  <dc:creator>01500514</dc:creator>
  <cp:lastModifiedBy>CHARNOTET VALERIE</cp:lastModifiedBy>
  <cp:revision>579</cp:revision>
  <cp:lastPrinted>2025-02-17T14:30:02Z</cp:lastPrinted>
  <dcterms:created xsi:type="dcterms:W3CDTF">2013-06-03T07:07:02Z</dcterms:created>
  <dcterms:modified xsi:type="dcterms:W3CDTF">2026-03-24T08:40:50Z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gedq_ReadReceiptRecipientsAsText">
    <vt:lpwstr>CRB-Tout Personnel</vt:lpwstr>
  </property>
  <property fmtid="{D5CDD505-2E9C-101B-9397-08002B2CF9AE}" pid="3" name="display_urn:schemas-microsoft-com:office:office#gedq_Writer">
    <vt:lpwstr>DHENAUT ANDREIA</vt:lpwstr>
  </property>
  <property fmtid="{D5CDD505-2E9C-101B-9397-08002B2CF9AE}" pid="4" name="gedq_Status">
    <vt:lpwstr>3 bis - en attente de conformité</vt:lpwstr>
  </property>
  <property fmtid="{D5CDD505-2E9C-101B-9397-08002B2CF9AE}" pid="5" name="gedq_verifiersAsText">
    <vt:lpwstr>RIGAU VALERIE</vt:lpwstr>
  </property>
  <property fmtid="{D5CDD505-2E9C-101B-9397-08002B2CF9AE}" pid="6" name="gedq_Reference">
    <vt:lpwstr>CRB 11/004/v1</vt:lpwstr>
  </property>
  <property fmtid="{D5CDD505-2E9C-101B-9397-08002B2CF9AE}" pid="7" name="gedq_workingGroupAsText">
    <vt:lpwstr/>
  </property>
  <property fmtid="{D5CDD505-2E9C-101B-9397-08002B2CF9AE}" pid="8" name="gedq_approversAsText">
    <vt:lpwstr>TUAILLON EDOUARD</vt:lpwstr>
  </property>
  <property fmtid="{D5CDD505-2E9C-101B-9397-08002B2CF9AE}" pid="9" name="display_urn:schemas-microsoft-com:office:office#gedq_AuthorizedUsers">
    <vt:lpwstr>CRB-Tout Personnel</vt:lpwstr>
  </property>
  <property fmtid="{D5CDD505-2E9C-101B-9397-08002B2CF9AE}" pid="10" name="display_urn:schemas-microsoft-com:office:office#gedq_Verifiers">
    <vt:lpwstr>TUAILLON EDOUARD</vt:lpwstr>
  </property>
  <property fmtid="{D5CDD505-2E9C-101B-9397-08002B2CF9AE}" pid="11" name="display_urn:schemas-microsoft-com:office:office#gedq_Approvers">
    <vt:lpwstr>TUAILLON EDOUARD</vt:lpwstr>
  </property>
  <property fmtid="{D5CDD505-2E9C-101B-9397-08002B2CF9AE}" pid="12" name="gedq_classification">
    <vt:lpwstr>8;#11 CRB Management - Organigramme|29dcf466-65eb-4470-b6bd-e0a38fc6200e</vt:lpwstr>
  </property>
  <property fmtid="{D5CDD505-2E9C-101B-9397-08002B2CF9AE}" pid="13" name="display_urn:schemas-microsoft-com:office:office#gedq_ReadReceiptRecipients">
    <vt:lpwstr>CRB-Tout Personnel</vt:lpwstr>
  </property>
  <property fmtid="{D5CDD505-2E9C-101B-9397-08002B2CF9AE}" pid="14" name="gedq_currentDraftComment">
    <vt:lpwstr>Suppression de Jeanne RAMOS de la slide de la Tumorothèque suite à son départ à la retraite comme discuté le 10/07/2018</vt:lpwstr>
  </property>
  <property fmtid="{D5CDD505-2E9C-101B-9397-08002B2CF9AE}" pid="15" name="ged_VerificationDate">
    <vt:lpwstr>2018-06-28T13:15:35Z</vt:lpwstr>
  </property>
  <property fmtid="{D5CDD505-2E9C-101B-9397-08002B2CF9AE}" pid="16" name="gedq_ExpirationDateAsText">
    <vt:lpwstr>04/07/2020</vt:lpwstr>
  </property>
  <property fmtid="{D5CDD505-2E9C-101B-9397-08002B2CF9AE}" pid="17" name="gedq_ExpirationDate">
    <vt:lpwstr>2020-07-04T17:26:25Z</vt:lpwstr>
  </property>
  <property fmtid="{D5CDD505-2E9C-101B-9397-08002B2CF9AE}" pid="18" name="gedq_ApplicationDate">
    <vt:lpwstr>2018-07-05T17:26:25Z</vt:lpwstr>
  </property>
  <property fmtid="{D5CDD505-2E9C-101B-9397-08002B2CF9AE}" pid="19" name="gedq_ApplicationDateAsText">
    <vt:lpwstr>05/07/2018</vt:lpwstr>
  </property>
  <property fmtid="{D5CDD505-2E9C-101B-9397-08002B2CF9AE}" pid="20" name="gedq_prorogationDateAsText">
    <vt:lpwstr>n/a</vt:lpwstr>
  </property>
  <property fmtid="{D5CDD505-2E9C-101B-9397-08002B2CF9AE}" pid="21" name="gedq_versionsHistory">
    <vt:lpwstr>-------------------------------_x000d_
05/07/2018 | version 1_x000d_
   Passage en Qualidoc simple + harmonisation de ton "titre" entre les diverses slides</vt:lpwstr>
  </property>
  <property fmtid="{D5CDD505-2E9C-101B-9397-08002B2CF9AE}" pid="22" name="gedq_DocumentState">
    <vt:lpwstr>publié</vt:lpwstr>
  </property>
  <property fmtid="{D5CDD505-2E9C-101B-9397-08002B2CF9AE}" pid="23" name="gedq_WritingDate">
    <vt:lpwstr>2018-07-11T09:34:06Z</vt:lpwstr>
  </property>
  <property fmtid="{D5CDD505-2E9C-101B-9397-08002B2CF9AE}" pid="24" name="ContentTypeId">
    <vt:lpwstr>0x0101002BD50C490EE248239EC05B5CA31F62DF0102001F471AE8FBC0C94D88242EC57154F432</vt:lpwstr>
  </property>
  <property fmtid="{D5CDD505-2E9C-101B-9397-08002B2CF9AE}" pid="25" name="Poste_x0020_de_x0020_travail">
    <vt:lpwstr/>
  </property>
  <property fmtid="{D5CDD505-2E9C-101B-9397-08002B2CF9AE}" pid="26" name="Poste de travail">
    <vt:lpwstr/>
  </property>
</Properties>
</file>