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8" r:id="rId1"/>
    <p:sldMasterId id="2147483735" r:id="rId2"/>
    <p:sldMasterId id="2147483747" r:id="rId3"/>
  </p:sldMasterIdLst>
  <p:notesMasterIdLst>
    <p:notesMasterId r:id="rId19"/>
  </p:notesMasterIdLst>
  <p:handoutMasterIdLst>
    <p:handoutMasterId r:id="rId20"/>
  </p:handoutMasterIdLst>
  <p:sldIdLst>
    <p:sldId id="256" r:id="rId4"/>
    <p:sldId id="497" r:id="rId5"/>
    <p:sldId id="504" r:id="rId6"/>
    <p:sldId id="505" r:id="rId7"/>
    <p:sldId id="506" r:id="rId8"/>
    <p:sldId id="507" r:id="rId9"/>
    <p:sldId id="508" r:id="rId10"/>
    <p:sldId id="511" r:id="rId11"/>
    <p:sldId id="510" r:id="rId12"/>
    <p:sldId id="512" r:id="rId13"/>
    <p:sldId id="513" r:id="rId14"/>
    <p:sldId id="514" r:id="rId15"/>
    <p:sldId id="515" r:id="rId16"/>
    <p:sldId id="516" r:id="rId17"/>
    <p:sldId id="517" r:id="rId1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D347"/>
    <a:srgbClr val="FFD889"/>
    <a:srgbClr val="E965A7"/>
    <a:srgbClr val="E44494"/>
    <a:srgbClr val="FF7171"/>
    <a:srgbClr val="45F567"/>
    <a:srgbClr val="99FF99"/>
    <a:srgbClr val="FFCE6D"/>
    <a:srgbClr val="BC3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0260" autoAdjust="0"/>
  </p:normalViewPr>
  <p:slideViewPr>
    <p:cSldViewPr snapToGrid="0">
      <p:cViewPr varScale="1">
        <p:scale>
          <a:sx n="41" d="100"/>
          <a:sy n="41" d="100"/>
        </p:scale>
        <p:origin x="139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04"/>
    </p:cViewPr>
  </p:sorterViewPr>
  <p:notesViewPr>
    <p:cSldViewPr snapToGrid="0">
      <p:cViewPr varScale="1">
        <p:scale>
          <a:sx n="47" d="100"/>
          <a:sy n="47" d="100"/>
        </p:scale>
        <p:origin x="304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5C6E9-A19B-44BB-8E6F-4D6E7FEA94D1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79FC0-BCD6-4380-9297-9D44563AD4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542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764" tIns="45882" rIns="91764" bIns="458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764" tIns="45882" rIns="91764" bIns="45882" rtlCol="0"/>
          <a:lstStyle>
            <a:lvl1pPr algn="r">
              <a:defRPr sz="1200"/>
            </a:lvl1pPr>
          </a:lstStyle>
          <a:p>
            <a:fld id="{89876A13-DFFD-4AFA-A4FD-8A24837085A6}" type="datetimeFigureOut">
              <a:rPr lang="fr-FR" smtClean="0"/>
              <a:pPr/>
              <a:t>13/10/2020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4" tIns="45882" rIns="91764" bIns="4588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764" tIns="45882" rIns="91764" bIns="4588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1764" tIns="45882" rIns="91764" bIns="4588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764" tIns="45882" rIns="91764" bIns="45882" rtlCol="0" anchor="b"/>
          <a:lstStyle>
            <a:lvl1pPr algn="r">
              <a:defRPr sz="1200"/>
            </a:lvl1pPr>
          </a:lstStyle>
          <a:p>
            <a:fld id="{505C2CAD-BFE4-4167-A726-DBCA58BCF6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8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M - Bonjour à toutes et tous,</a:t>
            </a:r>
          </a:p>
          <a:p>
            <a:pPr defTabSz="885414">
              <a:defRPr/>
            </a:pPr>
            <a:r>
              <a:rPr lang="fr-FR" baseline="0" dirty="0"/>
              <a:t>Nous sommes Sophie NAVUCET, psychologue et Martine FLORES, IDE, au CHU de Montpellier.</a:t>
            </a:r>
          </a:p>
          <a:p>
            <a:r>
              <a:rPr lang="fr-FR" baseline="0" dirty="0"/>
              <a:t>Nous avons fait le choix de vous présenter nos outils et ceux de la mallette de la brousse, utilisés pour nos programmes d’éducation thérapeutique et certains développé grâce à l’expérimentation. Les programmes sont à destination des aidants mais aussi des patients qui présentent une maladie d’Alzheimer.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2CAD-BFE4-4167-A726-DBCA58BCF68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425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C9E7-DCE4-47BD-BBAB-DBCA69F8CEF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40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C9E7-DCE4-47BD-BBAB-DBCA69F8CEF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47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ctr" anchorCtr="0">
            <a:normAutofit/>
          </a:bodyPr>
          <a:lstStyle>
            <a:lvl1pPr>
              <a:defRPr sz="4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13/09/2019 - Journées FCM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66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13/09/2019 - Journées FCM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9F98825-6F3C-4AB6-B31C-F91FBECC7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89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13/09/2019 - Journées FCM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9F98825-6F3C-4AB6-B31C-F91FBECC70E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0865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13/09/2019 - Journées FCM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9F98825-6F3C-4AB6-B31C-F91FBECC7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053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13/09/2019 - Journées FCM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9F98825-6F3C-4AB6-B31C-F91FBECC70E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3528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13/09/2019 - Journées FCM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9F98825-6F3C-4AB6-B31C-F91FBECC7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978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13/09/2019 - Journées FCM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8825-6F3C-4AB6-B31C-F91FBECC7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621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13/09/2019 - Journées FCM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8825-6F3C-4AB6-B31C-F91FBECC7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625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01/03/2020</a:t>
            </a: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68DC-857F-487D-BFFA-8C0CA5037977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946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01/03/2020</a:t>
            </a: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68DC-857F-487D-BFFA-8C0CA5037977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919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01/03/2020</a:t>
            </a: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68DC-857F-487D-BFFA-8C0CA5037977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22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665" y="243110"/>
            <a:ext cx="7054735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1" y="1812175"/>
            <a:ext cx="7456516" cy="43059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47216" y="6492875"/>
            <a:ext cx="1296784" cy="370171"/>
          </a:xfrm>
        </p:spPr>
        <p:txBody>
          <a:bodyPr/>
          <a:lstStyle/>
          <a:p>
            <a:r>
              <a:rPr lang="fr-FR"/>
              <a:t>13/09/2019 - Journées FCM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471449"/>
            <a:ext cx="571648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32" y="6492875"/>
            <a:ext cx="584978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19F98825-6F3C-4AB6-B31C-F91FBECC70E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2614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01/03/2020</a:t>
            </a: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68DC-857F-487D-BFFA-8C0CA5037977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030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01/03/2020</a:t>
            </a: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68DC-857F-487D-BFFA-8C0CA5037977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395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01/03/2020</a:t>
            </a: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68DC-857F-487D-BFFA-8C0CA5037977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506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01/03/2020</a:t>
            </a: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68DC-857F-487D-BFFA-8C0CA5037977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681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01/03/2020</a:t>
            </a: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68DC-857F-487D-BFFA-8C0CA5037977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82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01/03/2020</a:t>
            </a: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68DC-857F-487D-BFFA-8C0CA5037977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066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01/03/2020</a:t>
            </a: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68DC-857F-487D-BFFA-8C0CA5037977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115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01/03/2020</a:t>
            </a: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68DC-857F-487D-BFFA-8C0CA5037977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133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71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/>
          <a:lstStyle>
            <a:lvl1pPr marL="0" indent="0" algn="ctr">
              <a:buNone/>
              <a:defRPr sz="2286"/>
            </a:lvl1pPr>
            <a:lvl2pPr marL="435455" indent="0" algn="ctr">
              <a:buNone/>
              <a:defRPr sz="1905"/>
            </a:lvl2pPr>
            <a:lvl3pPr marL="870910" indent="0" algn="ctr">
              <a:buNone/>
              <a:defRPr sz="1715"/>
            </a:lvl3pPr>
            <a:lvl4pPr marL="1306366" indent="0" algn="ctr">
              <a:buNone/>
              <a:defRPr sz="1524"/>
            </a:lvl4pPr>
            <a:lvl5pPr marL="1741820" indent="0" algn="ctr">
              <a:buNone/>
              <a:defRPr sz="1524"/>
            </a:lvl5pPr>
            <a:lvl6pPr marL="2177276" indent="0" algn="ctr">
              <a:buNone/>
              <a:defRPr sz="1524"/>
            </a:lvl6pPr>
            <a:lvl7pPr marL="2612731" indent="0" algn="ctr">
              <a:buNone/>
              <a:defRPr sz="1524"/>
            </a:lvl7pPr>
            <a:lvl8pPr marL="3048186" indent="0" algn="ctr">
              <a:buNone/>
              <a:defRPr sz="1524"/>
            </a:lvl8pPr>
            <a:lvl9pPr marL="3483641" indent="0" algn="ctr">
              <a:buNone/>
              <a:defRPr sz="152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52396"/>
            <a:fld id="{13BA1C6F-CD53-4581-9709-07C9B57223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13/10/2020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52396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52396"/>
            <a:fld id="{C1285583-86D1-4C49-ACE8-E04857C79FE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64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52396"/>
            <a:fld id="{13BA1C6F-CD53-4581-9709-07C9B57223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13/10/2020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52396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52396"/>
            <a:fld id="{C1285583-86D1-4C49-ACE8-E04857C79FE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9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0060" y="6485002"/>
            <a:ext cx="1243940" cy="370171"/>
          </a:xfrm>
        </p:spPr>
        <p:txBody>
          <a:bodyPr/>
          <a:lstStyle/>
          <a:p>
            <a:r>
              <a:rPr lang="fr-FR"/>
              <a:t>13/09/2019 - Journées FCM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84978" cy="365125"/>
          </a:xfrm>
        </p:spPr>
        <p:txBody>
          <a:bodyPr/>
          <a:lstStyle>
            <a:lvl1pPr>
              <a:defRPr sz="1800"/>
            </a:lvl1pPr>
          </a:lstStyle>
          <a:p>
            <a:fld id="{19F98825-6F3C-4AB6-B31C-F91FBECC70E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9097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71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86">
                <a:solidFill>
                  <a:schemeClr val="tx1"/>
                </a:solidFill>
              </a:defRPr>
            </a:lvl1pPr>
            <a:lvl2pPr marL="435455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870910" indent="0">
              <a:buNone/>
              <a:defRPr sz="1715">
                <a:solidFill>
                  <a:schemeClr val="tx1">
                    <a:tint val="75000"/>
                  </a:schemeClr>
                </a:solidFill>
              </a:defRPr>
            </a:lvl3pPr>
            <a:lvl4pPr marL="1306366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 marL="17418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lvl6pPr marL="2177276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6pPr>
            <a:lvl7pPr marL="2612731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7pPr>
            <a:lvl8pPr marL="3048186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8pPr>
            <a:lvl9pPr marL="3483641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52396"/>
            <a:fld id="{13BA1C6F-CD53-4581-9709-07C9B57223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13/10/2020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52396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52396"/>
            <a:fld id="{C1285583-86D1-4C49-ACE8-E04857C79FE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82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52396"/>
            <a:fld id="{13BA1C6F-CD53-4581-9709-07C9B57223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13/10/2020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52396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52396"/>
            <a:fld id="{C1285583-86D1-4C49-ACE8-E04857C79FE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11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55" indent="0">
              <a:buNone/>
              <a:defRPr sz="1905" b="1"/>
            </a:lvl2pPr>
            <a:lvl3pPr marL="870910" indent="0">
              <a:buNone/>
              <a:defRPr sz="1715" b="1"/>
            </a:lvl3pPr>
            <a:lvl4pPr marL="1306366" indent="0">
              <a:buNone/>
              <a:defRPr sz="1524" b="1"/>
            </a:lvl4pPr>
            <a:lvl5pPr marL="1741820" indent="0">
              <a:buNone/>
              <a:defRPr sz="1524" b="1"/>
            </a:lvl5pPr>
            <a:lvl6pPr marL="2177276" indent="0">
              <a:buNone/>
              <a:defRPr sz="1524" b="1"/>
            </a:lvl6pPr>
            <a:lvl7pPr marL="2612731" indent="0">
              <a:buNone/>
              <a:defRPr sz="1524" b="1"/>
            </a:lvl7pPr>
            <a:lvl8pPr marL="3048186" indent="0">
              <a:buNone/>
              <a:defRPr sz="1524" b="1"/>
            </a:lvl8pPr>
            <a:lvl9pPr marL="3483641" indent="0">
              <a:buNone/>
              <a:defRPr sz="1524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55" indent="0">
              <a:buNone/>
              <a:defRPr sz="1905" b="1"/>
            </a:lvl2pPr>
            <a:lvl3pPr marL="870910" indent="0">
              <a:buNone/>
              <a:defRPr sz="1715" b="1"/>
            </a:lvl3pPr>
            <a:lvl4pPr marL="1306366" indent="0">
              <a:buNone/>
              <a:defRPr sz="1524" b="1"/>
            </a:lvl4pPr>
            <a:lvl5pPr marL="1741820" indent="0">
              <a:buNone/>
              <a:defRPr sz="1524" b="1"/>
            </a:lvl5pPr>
            <a:lvl6pPr marL="2177276" indent="0">
              <a:buNone/>
              <a:defRPr sz="1524" b="1"/>
            </a:lvl6pPr>
            <a:lvl7pPr marL="2612731" indent="0">
              <a:buNone/>
              <a:defRPr sz="1524" b="1"/>
            </a:lvl7pPr>
            <a:lvl8pPr marL="3048186" indent="0">
              <a:buNone/>
              <a:defRPr sz="1524" b="1"/>
            </a:lvl8pPr>
            <a:lvl9pPr marL="3483641" indent="0">
              <a:buNone/>
              <a:defRPr sz="1524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52396"/>
            <a:fld id="{13BA1C6F-CD53-4581-9709-07C9B57223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13/10/2020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52396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52396"/>
            <a:fld id="{C1285583-86D1-4C49-ACE8-E04857C79FE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79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52396"/>
            <a:fld id="{13BA1C6F-CD53-4581-9709-07C9B57223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13/10/2020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52396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52396"/>
            <a:fld id="{C1285583-86D1-4C49-ACE8-E04857C79FE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64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52396"/>
            <a:fld id="{13BA1C6F-CD53-4581-9709-07C9B57223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13/10/2020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52396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52396"/>
            <a:fld id="{C1285583-86D1-4C49-ACE8-E04857C79FE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91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4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048"/>
            </a:lvl1pPr>
            <a:lvl2pPr>
              <a:defRPr sz="2667"/>
            </a:lvl2pPr>
            <a:lvl3pPr>
              <a:defRPr sz="22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24"/>
            </a:lvl1pPr>
            <a:lvl2pPr marL="435455" indent="0">
              <a:buNone/>
              <a:defRPr sz="1334"/>
            </a:lvl2pPr>
            <a:lvl3pPr marL="870910" indent="0">
              <a:buNone/>
              <a:defRPr sz="1143"/>
            </a:lvl3pPr>
            <a:lvl4pPr marL="1306366" indent="0">
              <a:buNone/>
              <a:defRPr sz="953"/>
            </a:lvl4pPr>
            <a:lvl5pPr marL="1741820" indent="0">
              <a:buNone/>
              <a:defRPr sz="953"/>
            </a:lvl5pPr>
            <a:lvl6pPr marL="2177276" indent="0">
              <a:buNone/>
              <a:defRPr sz="953"/>
            </a:lvl6pPr>
            <a:lvl7pPr marL="2612731" indent="0">
              <a:buNone/>
              <a:defRPr sz="953"/>
            </a:lvl7pPr>
            <a:lvl8pPr marL="3048186" indent="0">
              <a:buNone/>
              <a:defRPr sz="953"/>
            </a:lvl8pPr>
            <a:lvl9pPr marL="3483641" indent="0">
              <a:buNone/>
              <a:defRPr sz="95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52396"/>
            <a:fld id="{13BA1C6F-CD53-4581-9709-07C9B57223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13/10/2020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52396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52396"/>
            <a:fld id="{C1285583-86D1-4C49-ACE8-E04857C79FE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44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4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048"/>
            </a:lvl1pPr>
            <a:lvl2pPr marL="435455" indent="0">
              <a:buNone/>
              <a:defRPr sz="2667"/>
            </a:lvl2pPr>
            <a:lvl3pPr marL="870910" indent="0">
              <a:buNone/>
              <a:defRPr sz="2286"/>
            </a:lvl3pPr>
            <a:lvl4pPr marL="1306366" indent="0">
              <a:buNone/>
              <a:defRPr sz="1905"/>
            </a:lvl4pPr>
            <a:lvl5pPr marL="1741820" indent="0">
              <a:buNone/>
              <a:defRPr sz="1905"/>
            </a:lvl5pPr>
            <a:lvl6pPr marL="2177276" indent="0">
              <a:buNone/>
              <a:defRPr sz="1905"/>
            </a:lvl6pPr>
            <a:lvl7pPr marL="2612731" indent="0">
              <a:buNone/>
              <a:defRPr sz="1905"/>
            </a:lvl7pPr>
            <a:lvl8pPr marL="3048186" indent="0">
              <a:buNone/>
              <a:defRPr sz="1905"/>
            </a:lvl8pPr>
            <a:lvl9pPr marL="3483641" indent="0">
              <a:buNone/>
              <a:defRPr sz="19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24"/>
            </a:lvl1pPr>
            <a:lvl2pPr marL="435455" indent="0">
              <a:buNone/>
              <a:defRPr sz="1334"/>
            </a:lvl2pPr>
            <a:lvl3pPr marL="870910" indent="0">
              <a:buNone/>
              <a:defRPr sz="1143"/>
            </a:lvl3pPr>
            <a:lvl4pPr marL="1306366" indent="0">
              <a:buNone/>
              <a:defRPr sz="953"/>
            </a:lvl4pPr>
            <a:lvl5pPr marL="1741820" indent="0">
              <a:buNone/>
              <a:defRPr sz="953"/>
            </a:lvl5pPr>
            <a:lvl6pPr marL="2177276" indent="0">
              <a:buNone/>
              <a:defRPr sz="953"/>
            </a:lvl6pPr>
            <a:lvl7pPr marL="2612731" indent="0">
              <a:buNone/>
              <a:defRPr sz="953"/>
            </a:lvl7pPr>
            <a:lvl8pPr marL="3048186" indent="0">
              <a:buNone/>
              <a:defRPr sz="953"/>
            </a:lvl8pPr>
            <a:lvl9pPr marL="3483641" indent="0">
              <a:buNone/>
              <a:defRPr sz="95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52396"/>
            <a:fld id="{13BA1C6F-CD53-4581-9709-07C9B57223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13/10/2020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52396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52396"/>
            <a:fld id="{C1285583-86D1-4C49-ACE8-E04857C79FE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29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52396"/>
            <a:fld id="{13BA1C6F-CD53-4581-9709-07C9B57223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13/10/2020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52396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52396"/>
            <a:fld id="{C1285583-86D1-4C49-ACE8-E04857C79FE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56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52396"/>
            <a:fld id="{13BA1C6F-CD53-4581-9709-07C9B57223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13/10/2020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52396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52396"/>
            <a:fld id="{C1285583-86D1-4C49-ACE8-E04857C79FE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0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43850" y="6501331"/>
            <a:ext cx="1200150" cy="370171"/>
          </a:xfrm>
        </p:spPr>
        <p:txBody>
          <a:bodyPr/>
          <a:lstStyle/>
          <a:p>
            <a:r>
              <a:rPr lang="fr-FR"/>
              <a:t>13/09/2019 - Journées FCM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9F98825-6F3C-4AB6-B31C-F91FBECC7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50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29318" y="6470634"/>
            <a:ext cx="1200150" cy="370171"/>
          </a:xfrm>
        </p:spPr>
        <p:txBody>
          <a:bodyPr/>
          <a:lstStyle/>
          <a:p>
            <a:r>
              <a:rPr lang="fr-FR"/>
              <a:t>13/09/2019 - Journées FCM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9F98825-6F3C-4AB6-B31C-F91FBECC7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49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68343" y="6487829"/>
            <a:ext cx="1175657" cy="370171"/>
          </a:xfrm>
        </p:spPr>
        <p:txBody>
          <a:bodyPr/>
          <a:lstStyle/>
          <a:p>
            <a:r>
              <a:rPr lang="fr-FR"/>
              <a:t>13/09/2019 - Journées FCM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84978" cy="365125"/>
          </a:xfrm>
        </p:spPr>
        <p:txBody>
          <a:bodyPr/>
          <a:lstStyle/>
          <a:p>
            <a:fld id="{19F98825-6F3C-4AB6-B31C-F91FBECC7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8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68343" y="6487829"/>
            <a:ext cx="1175657" cy="370171"/>
          </a:xfrm>
        </p:spPr>
        <p:txBody>
          <a:bodyPr/>
          <a:lstStyle/>
          <a:p>
            <a:r>
              <a:rPr lang="fr-FR"/>
              <a:t>13/09/2019 - Journées FCM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0907" y="6487829"/>
            <a:ext cx="584978" cy="365125"/>
          </a:xfrm>
        </p:spPr>
        <p:txBody>
          <a:bodyPr/>
          <a:lstStyle/>
          <a:p>
            <a:fld id="{19F98825-6F3C-4AB6-B31C-F91FBECC7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5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13/09/2019 - Journées FCM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8825-6F3C-4AB6-B31C-F91FBECC7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88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13/09/2019 - Journées FCM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9F98825-6F3C-4AB6-B31C-F91FBECC7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59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188609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011453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722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7403" y="116110"/>
            <a:ext cx="7306997" cy="12808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875" y="1537855"/>
            <a:ext cx="7862744" cy="4706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389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13/09/2019 - Journées FCM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389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96121" y="6405324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19F98825-6F3C-4AB6-B31C-F91FBECC70E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561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01/03/2020</a:t>
            </a: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68DC-857F-487D-BFFA-8C0CA5037977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F:\Aidants\[ETP MA] - Supports ateliers\[ETP MA CMRR MTP] - Posters outils\chu-montpellier_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519" y="5976664"/>
            <a:ext cx="126296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Aidants\[ETP MA] - Supports ateliers\[ETP MA CMRR MTP] - Posters outils\RTEmagicC_Logo_CMRR_jpeg_0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895536"/>
            <a:ext cx="1012841" cy="96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Aidants\[ETP MA] - Supports ateliers\[ETP MA CMRR MTP] - Posters outils\RTEmagicC_logoETP_0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5953929"/>
            <a:ext cx="1008112" cy="87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15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2396"/>
            <a:fld id="{13BA1C6F-CD53-4581-9709-07C9B57223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13/10/2020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2396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2396"/>
            <a:fld id="{C1285583-86D1-4C49-ACE8-E04857C79FE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52396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7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870910" rtl="0" eaLnBrk="1" latinLnBrk="0" hangingPunct="1">
        <a:lnSpc>
          <a:spcPct val="90000"/>
        </a:lnSpc>
        <a:spcBef>
          <a:spcPct val="0"/>
        </a:spcBef>
        <a:buNone/>
        <a:defRPr sz="41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7727" indent="-217727" algn="l" defTabSz="870910" rtl="0" eaLnBrk="1" latinLnBrk="0" hangingPunct="1">
        <a:lnSpc>
          <a:spcPct val="90000"/>
        </a:lnSpc>
        <a:spcBef>
          <a:spcPts val="953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53183" indent="-217727" algn="l" defTabSz="87091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2286" kern="1200">
          <a:solidFill>
            <a:schemeClr val="tx1"/>
          </a:solidFill>
          <a:latin typeface="+mn-lt"/>
          <a:ea typeface="+mn-ea"/>
          <a:cs typeface="+mn-cs"/>
        </a:defRPr>
      </a:lvl2pPr>
      <a:lvl3pPr marL="1088638" indent="-217727" algn="l" defTabSz="87091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524093" indent="-217727" algn="l" defTabSz="87091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4pPr>
      <a:lvl5pPr marL="1959548" indent="-217727" algn="l" defTabSz="87091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5pPr>
      <a:lvl6pPr marL="2395003" indent="-217727" algn="l" defTabSz="87091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6pPr>
      <a:lvl7pPr marL="2830459" indent="-217727" algn="l" defTabSz="87091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7pPr>
      <a:lvl8pPr marL="3265913" indent="-217727" algn="l" defTabSz="87091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8pPr>
      <a:lvl9pPr marL="3701369" indent="-217727" algn="l" defTabSz="87091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91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1pPr>
      <a:lvl2pPr marL="435455" algn="l" defTabSz="87091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2pPr>
      <a:lvl3pPr marL="870910" algn="l" defTabSz="87091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3pPr>
      <a:lvl4pPr marL="1306366" algn="l" defTabSz="87091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4pPr>
      <a:lvl5pPr marL="1741820" algn="l" defTabSz="87091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5pPr>
      <a:lvl6pPr marL="2177276" algn="l" defTabSz="87091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6pPr>
      <a:lvl7pPr marL="2612731" algn="l" defTabSz="87091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7pPr>
      <a:lvl8pPr marL="3048186" algn="l" defTabSz="87091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8pPr>
      <a:lvl9pPr marL="3483641" algn="l" defTabSz="87091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bit.ly/2OLhLG9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NEUROLOGIE COMPORTEMENTALE ET CMRR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t="58043" r="71368"/>
          <a:stretch/>
        </p:blipFill>
        <p:spPr bwMode="auto">
          <a:xfrm>
            <a:off x="1041706" y="870996"/>
            <a:ext cx="1622678" cy="6073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77711" y="2570637"/>
            <a:ext cx="7853937" cy="208195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4000" b="1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ETP CMRR : </a:t>
            </a:r>
            <a:br>
              <a:rPr lang="fr-FR" sz="4000" b="1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</a:br>
            <a:r>
              <a:rPr lang="fr-FR" sz="4000" b="1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Patient-Aidant ensemble face à la MA</a:t>
            </a:r>
            <a:br>
              <a:rPr lang="fr-FR" sz="4000" b="1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</a:br>
            <a:r>
              <a:rPr lang="fr-FR" sz="4000" b="1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&amp;  </a:t>
            </a:r>
            <a:r>
              <a:rPr lang="fr-FR" sz="4000" b="1" dirty="0" err="1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Boost’Alzheimer</a:t>
            </a:r>
            <a:endParaRPr lang="fr-FR" sz="4000" b="1" dirty="0">
              <a:ln w="0"/>
              <a:solidFill>
                <a:srgbClr val="99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6378" y="5220508"/>
            <a:ext cx="6787179" cy="1084758"/>
          </a:xfrm>
        </p:spPr>
        <p:txBody>
          <a:bodyPr>
            <a:noAutofit/>
          </a:bodyPr>
          <a:lstStyle/>
          <a:p>
            <a:pPr algn="ctr"/>
            <a:r>
              <a:rPr lang="fr-FR" sz="2400" dirty="0"/>
              <a:t>Pr A. GABELLE, Dr F. RASCHILAS, Dr G. DIEMERT, </a:t>
            </a:r>
            <a:br>
              <a:rPr lang="fr-FR" sz="2400" dirty="0"/>
            </a:br>
            <a:r>
              <a:rPr lang="fr-FR" sz="2400" dirty="0"/>
              <a:t>S. NAVUCET, M. FLORES, M. HERMIDA, LM. BRUCHET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8" y="29147"/>
            <a:ext cx="1956924" cy="1399566"/>
          </a:xfrm>
          <a:prstGeom prst="rect">
            <a:avLst/>
          </a:prstGeom>
        </p:spPr>
      </p:pic>
      <p:pic>
        <p:nvPicPr>
          <p:cNvPr id="9" name="Image 8" descr="T:\Centres de Responsabilite\Neurosciences\Cognition Recherche Clinique\DIVERS Sof\Aidants\[ETP MA] - Documentation\utep_logo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7" r="17881"/>
          <a:stretch/>
        </p:blipFill>
        <p:spPr bwMode="auto">
          <a:xfrm>
            <a:off x="6868065" y="247115"/>
            <a:ext cx="1863583" cy="1481673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 descr="\\CLR1DONNEES\0135_0154\01500072\Desktop\Logo_CMRR\Logo_CMRR\Logo_CMRR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8333"/>
          <a:stretch/>
        </p:blipFill>
        <p:spPr bwMode="auto">
          <a:xfrm>
            <a:off x="3829049" y="65910"/>
            <a:ext cx="1900767" cy="16628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77182" y="6304546"/>
            <a:ext cx="578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Présentation UTEP du 13/10/2020</a:t>
            </a:r>
          </a:p>
        </p:txBody>
      </p:sp>
    </p:spTree>
    <p:extLst>
      <p:ext uri="{BB962C8B-B14F-4D97-AF65-F5344CB8AC3E}">
        <p14:creationId xmlns:p14="http://schemas.microsoft.com/office/powerpoint/2010/main" val="366579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A9C6EE-006E-450F-AE4C-0906B71E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400" b="1" dirty="0">
                <a:solidFill>
                  <a:schemeClr val="tx2"/>
                </a:solidFill>
              </a:rPr>
              <a:t>La roue des Aides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E93223-AAE2-4FBC-914E-1D8B698B9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fr-FR" sz="2800" dirty="0"/>
              <a:t>Les classer selon les catégories et discuter dessus</a:t>
            </a:r>
          </a:p>
          <a:p>
            <a:pPr fontAlgn="base"/>
            <a:r>
              <a:rPr lang="fr-FR" sz="2800" dirty="0"/>
              <a:t>Savoir où et comment les trouver</a:t>
            </a:r>
            <a:br>
              <a:rPr lang="fr-FR" sz="2800" dirty="0"/>
            </a:br>
            <a:r>
              <a:rPr lang="fr-FR" sz="2800" dirty="0"/>
              <a:t> et auprès de qui se renseigner</a:t>
            </a:r>
          </a:p>
          <a:p>
            <a:pPr fontAlgn="base"/>
            <a:endParaRPr lang="fr-FR" sz="4000" dirty="0"/>
          </a:p>
          <a:p>
            <a:pPr fontAlgn="base"/>
            <a:r>
              <a:rPr lang="fr-FR" sz="2800" dirty="0"/>
              <a:t>Pour le choix des aides, </a:t>
            </a:r>
            <a:br>
              <a:rPr lang="fr-FR" sz="2800" dirty="0"/>
            </a:br>
            <a:r>
              <a:rPr lang="fr-FR" sz="2800" dirty="0"/>
              <a:t>2 possibilités : </a:t>
            </a:r>
          </a:p>
          <a:p>
            <a:pPr lvl="1" fontAlgn="base"/>
            <a:r>
              <a:rPr lang="fr-FR" sz="2419" dirty="0"/>
              <a:t>Faire choisir aux patients et aidants des cartes</a:t>
            </a:r>
          </a:p>
          <a:p>
            <a:pPr lvl="1" fontAlgn="base"/>
            <a:r>
              <a:rPr lang="fr-FR" sz="2419" dirty="0"/>
              <a:t>Faire tourner la roue interactive avec </a:t>
            </a:r>
            <a:r>
              <a:rPr lang="fr-FR" sz="2419"/>
              <a:t>les </a:t>
            </a:r>
            <a:r>
              <a:rPr lang="fr-FR" sz="2419" smtClean="0"/>
              <a:t>aides </a:t>
            </a:r>
            <a:r>
              <a:rPr lang="fr-FR" u="sng">
                <a:hlinkClick r:id="rId2"/>
              </a:rPr>
              <a:t>https://bit.ly/2OLhLG9</a:t>
            </a:r>
            <a:endParaRPr lang="fr-FR" sz="2419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B451568-0FFF-4151-8224-8CCC6FA93A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98" t="3410" r="17372" b="3516"/>
          <a:stretch/>
        </p:blipFill>
        <p:spPr>
          <a:xfrm>
            <a:off x="5841343" y="2271566"/>
            <a:ext cx="3100293" cy="2487248"/>
          </a:xfrm>
          <a:prstGeom prst="ellipse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4241FFE-1A3A-4471-9A06-A46DCAD286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50" y="5960889"/>
            <a:ext cx="1229042" cy="878994"/>
          </a:xfrm>
          <a:prstGeom prst="rect">
            <a:avLst/>
          </a:prstGeom>
        </p:spPr>
      </p:pic>
      <p:pic>
        <p:nvPicPr>
          <p:cNvPr id="9" name="Image 8" descr="T:\Centres de Responsabilite\Neurosciences\Cognition Recherche Clinique\DIVERS Sof\Aidants\[ETP MA] - Documentation\utep_logo.png">
            <a:extLst>
              <a:ext uri="{FF2B5EF4-FFF2-40B4-BE49-F238E27FC236}">
                <a16:creationId xmlns:a16="http://schemas.microsoft.com/office/drawing/2014/main" id="{875EDB82-24EF-476D-9118-651F409D38D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7" r="17881"/>
          <a:stretch/>
        </p:blipFill>
        <p:spPr bwMode="auto">
          <a:xfrm>
            <a:off x="5841343" y="5920093"/>
            <a:ext cx="1170419" cy="929622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 descr="\\CLR1DONNEES\0135_0154\01500072\Desktop\Logo_CMRR\Logo_CMRR\Logo_CMRR.png">
            <a:extLst>
              <a:ext uri="{FF2B5EF4-FFF2-40B4-BE49-F238E27FC236}">
                <a16:creationId xmlns:a16="http://schemas.microsoft.com/office/drawing/2014/main" id="{8267C8EC-9851-4CD4-B052-8F9213C71447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8333"/>
          <a:stretch/>
        </p:blipFill>
        <p:spPr bwMode="auto">
          <a:xfrm>
            <a:off x="3975113" y="5823919"/>
            <a:ext cx="1193773" cy="1043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4555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A9C6EE-006E-450F-AE4C-0906B71E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400" b="1" dirty="0">
                <a:solidFill>
                  <a:schemeClr val="tx2"/>
                </a:solidFill>
              </a:rPr>
              <a:t>Objectifs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E93223-AAE2-4FBC-914E-1D8B698B9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09317"/>
            <a:ext cx="7886700" cy="4351338"/>
          </a:xfrm>
        </p:spPr>
        <p:txBody>
          <a:bodyPr>
            <a:normAutofit/>
          </a:bodyPr>
          <a:lstStyle/>
          <a:p>
            <a:pPr fontAlgn="base"/>
            <a:r>
              <a:rPr lang="fr-FR" sz="2800" dirty="0"/>
              <a:t>Améliorer le quotidien, pour le patient et l’aidant</a:t>
            </a:r>
          </a:p>
          <a:p>
            <a:pPr fontAlgn="base"/>
            <a:r>
              <a:rPr lang="fr-FR" sz="2800" dirty="0"/>
              <a:t>Connaitre les organismes et les dispositifs d’aide du territoire (financements, procédure administratives et juridiques, création de dossiers…)</a:t>
            </a:r>
          </a:p>
          <a:p>
            <a:pPr fontAlgn="base"/>
            <a:r>
              <a:rPr lang="fr-FR" sz="2800" dirty="0"/>
              <a:t>Identifier les professionnels du soin</a:t>
            </a:r>
          </a:p>
          <a:p>
            <a:pPr fontAlgn="base"/>
            <a:r>
              <a:rPr lang="fr-FR" sz="2800" dirty="0"/>
              <a:t>Connaître les nouveaux outils techniques et informatiques</a:t>
            </a:r>
          </a:p>
          <a:p>
            <a:pPr fontAlgn="base"/>
            <a:r>
              <a:rPr lang="fr-FR" sz="2800" dirty="0"/>
              <a:t>Maintenir une vie sociale, des loisirs</a:t>
            </a:r>
          </a:p>
          <a:p>
            <a:pPr fontAlgn="base"/>
            <a:r>
              <a:rPr lang="fr-FR" sz="2800" dirty="0"/>
              <a:t>Prévenir l’épuisement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241FFE-1A3A-4471-9A06-A46DCAD28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50" y="5960889"/>
            <a:ext cx="1229042" cy="878994"/>
          </a:xfrm>
          <a:prstGeom prst="rect">
            <a:avLst/>
          </a:prstGeom>
        </p:spPr>
      </p:pic>
      <p:pic>
        <p:nvPicPr>
          <p:cNvPr id="9" name="Image 8" descr="T:\Centres de Responsabilite\Neurosciences\Cognition Recherche Clinique\DIVERS Sof\Aidants\[ETP MA] - Documentation\utep_logo.png">
            <a:extLst>
              <a:ext uri="{FF2B5EF4-FFF2-40B4-BE49-F238E27FC236}">
                <a16:creationId xmlns:a16="http://schemas.microsoft.com/office/drawing/2014/main" id="{875EDB82-24EF-476D-9118-651F409D38D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7" r="17881"/>
          <a:stretch/>
        </p:blipFill>
        <p:spPr bwMode="auto">
          <a:xfrm>
            <a:off x="5841343" y="5920093"/>
            <a:ext cx="1170419" cy="929622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 descr="\\CLR1DONNEES\0135_0154\01500072\Desktop\Logo_CMRR\Logo_CMRR\Logo_CMRR.png">
            <a:extLst>
              <a:ext uri="{FF2B5EF4-FFF2-40B4-BE49-F238E27FC236}">
                <a16:creationId xmlns:a16="http://schemas.microsoft.com/office/drawing/2014/main" id="{8267C8EC-9851-4CD4-B052-8F9213C7144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8333"/>
          <a:stretch/>
        </p:blipFill>
        <p:spPr bwMode="auto">
          <a:xfrm>
            <a:off x="3975113" y="5823919"/>
            <a:ext cx="1193773" cy="1043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6926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A9C6EE-006E-450F-AE4C-0906B71E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400" b="1" dirty="0">
                <a:solidFill>
                  <a:schemeClr val="tx2"/>
                </a:solidFill>
              </a:rPr>
              <a:t>Trucs et Astuces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E93223-AAE2-4FBC-914E-1D8B698B9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746969"/>
            <a:ext cx="7886700" cy="4351338"/>
          </a:xfrm>
        </p:spPr>
        <p:txBody>
          <a:bodyPr>
            <a:normAutofit/>
          </a:bodyPr>
          <a:lstStyle/>
          <a:p>
            <a:r>
              <a:rPr lang="fr-FR" sz="2800" dirty="0"/>
              <a:t>Avoir un </a:t>
            </a:r>
            <a:r>
              <a:rPr lang="fr-FR" sz="2800" dirty="0" err="1"/>
              <a:t>ppt</a:t>
            </a:r>
            <a:r>
              <a:rPr lang="fr-FR" sz="2800" dirty="0"/>
              <a:t> avec le texte et les images </a:t>
            </a:r>
          </a:p>
          <a:p>
            <a:pPr lvl="1"/>
            <a:r>
              <a:rPr lang="fr-FR" sz="2400" dirty="0"/>
              <a:t>Distribuer un récapitulatif (avec les liens internet et contact) en fin d’activité</a:t>
            </a:r>
          </a:p>
          <a:p>
            <a:r>
              <a:rPr lang="fr-FR" sz="2800" dirty="0"/>
              <a:t>Veiller à ce que tout le monde participe, donne son avis et partage son expérience le cas échéant</a:t>
            </a:r>
          </a:p>
          <a:p>
            <a:r>
              <a:rPr lang="fr-FR" sz="2800" dirty="0"/>
              <a:t>Insister sur le fait de préparer, d’anticiper, afin d’éviter les situations d’urgence et de diminuer l’impact de la maladie</a:t>
            </a:r>
          </a:p>
          <a:p>
            <a:endParaRPr lang="fr-FR" sz="2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241FFE-1A3A-4471-9A06-A46DCAD28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50" y="5960889"/>
            <a:ext cx="1229042" cy="878994"/>
          </a:xfrm>
          <a:prstGeom prst="rect">
            <a:avLst/>
          </a:prstGeom>
        </p:spPr>
      </p:pic>
      <p:pic>
        <p:nvPicPr>
          <p:cNvPr id="9" name="Image 8" descr="T:\Centres de Responsabilite\Neurosciences\Cognition Recherche Clinique\DIVERS Sof\Aidants\[ETP MA] - Documentation\utep_logo.png">
            <a:extLst>
              <a:ext uri="{FF2B5EF4-FFF2-40B4-BE49-F238E27FC236}">
                <a16:creationId xmlns:a16="http://schemas.microsoft.com/office/drawing/2014/main" id="{875EDB82-24EF-476D-9118-651F409D38D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7" r="17881"/>
          <a:stretch/>
        </p:blipFill>
        <p:spPr bwMode="auto">
          <a:xfrm>
            <a:off x="5841343" y="5920093"/>
            <a:ext cx="1170419" cy="929622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 descr="\\CLR1DONNEES\0135_0154\01500072\Desktop\Logo_CMRR\Logo_CMRR\Logo_CMRR.png">
            <a:extLst>
              <a:ext uri="{FF2B5EF4-FFF2-40B4-BE49-F238E27FC236}">
                <a16:creationId xmlns:a16="http://schemas.microsoft.com/office/drawing/2014/main" id="{8267C8EC-9851-4CD4-B052-8F9213C7144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8333"/>
          <a:stretch/>
        </p:blipFill>
        <p:spPr bwMode="auto">
          <a:xfrm>
            <a:off x="3975113" y="5823919"/>
            <a:ext cx="1193773" cy="1043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3390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9AF77E-50B5-4BEC-A3EA-0A47BCE62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A79C750-BE38-416D-A6F2-C93004F0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13/09/2019 - Journées FCM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56F139-CA07-43DD-827D-0426B02FA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98825-6F3C-4AB6-B31C-F91FBECC70E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82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0051" t="10886" r="14996" b="5152"/>
          <a:stretch/>
        </p:blipFill>
        <p:spPr>
          <a:xfrm>
            <a:off x="0" y="245100"/>
            <a:ext cx="9144225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0183" t="11158" r="14882" b="5020"/>
          <a:stretch/>
        </p:blipFill>
        <p:spPr>
          <a:xfrm>
            <a:off x="0" y="232666"/>
            <a:ext cx="9143999" cy="639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60968" t="44721" r="16032" b="33879"/>
          <a:stretch/>
        </p:blipFill>
        <p:spPr>
          <a:xfrm>
            <a:off x="5329085" y="3064128"/>
            <a:ext cx="3611489" cy="210009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38EBC03-EB44-4346-9BE6-C74891323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92" t="45845" r="41193" b="8329"/>
          <a:stretch/>
        </p:blipFill>
        <p:spPr>
          <a:xfrm>
            <a:off x="1403671" y="2605548"/>
            <a:ext cx="3328000" cy="425245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03F6534-2DBA-4ABF-9CED-80D6E0556FB0}"/>
              </a:ext>
            </a:extLst>
          </p:cNvPr>
          <p:cNvSpPr txBox="1"/>
          <p:nvPr/>
        </p:nvSpPr>
        <p:spPr>
          <a:xfrm>
            <a:off x="1755058" y="393290"/>
            <a:ext cx="5633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tx2"/>
                </a:solidFill>
                <a:latin typeface="+mj-lt"/>
              </a:rPr>
              <a:t>Organisation des ateliers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3FB078F-9488-47C5-A8BC-64A0DEB7D4DC}"/>
              </a:ext>
            </a:extLst>
          </p:cNvPr>
          <p:cNvSpPr txBox="1"/>
          <p:nvPr/>
        </p:nvSpPr>
        <p:spPr>
          <a:xfrm>
            <a:off x="1012727" y="1143934"/>
            <a:ext cx="4109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Programme 1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dirty="0"/>
              <a:t>Patient/Aidant, ensemble face à la Maladie d’Alzheimer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7103043-A161-4E3E-919D-9DD0F32C1C74}"/>
              </a:ext>
            </a:extLst>
          </p:cNvPr>
          <p:cNvSpPr txBox="1"/>
          <p:nvPr/>
        </p:nvSpPr>
        <p:spPr>
          <a:xfrm>
            <a:off x="5900879" y="1513265"/>
            <a:ext cx="246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Programme 2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 err="1"/>
              <a:t>Boost’Alzheimer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5009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5400" b="1" dirty="0"/>
              <a:t>A la poursuit d’Alzheimer</a:t>
            </a:r>
            <a:br>
              <a:rPr lang="fr-FR" sz="5400" b="1" dirty="0"/>
            </a:br>
            <a:r>
              <a:rPr lang="fr-FR" sz="4000" b="1" dirty="0"/>
              <a:t>Trivial MA</a:t>
            </a:r>
            <a:endParaRPr lang="fr-FR" sz="5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Un Outil de Réflexion collective</a:t>
            </a:r>
          </a:p>
          <a:p>
            <a:r>
              <a:rPr lang="fr-FR" dirty="0"/>
              <a:t>ETP Maladies Neurodégénératives :</a:t>
            </a:r>
            <a:br>
              <a:rPr lang="fr-FR" dirty="0"/>
            </a:br>
            <a:r>
              <a:rPr lang="fr-FR" dirty="0"/>
              <a:t>MA</a:t>
            </a:r>
          </a:p>
        </p:txBody>
      </p:sp>
      <p:pic>
        <p:nvPicPr>
          <p:cNvPr id="1026" name="Picture 2" descr="F:\Aidants\[ETP MA] - Supports ateliers\[ETP MA CMRR MTP] - Posters outils\chu-montpellie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541229" cy="168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Aidants\[ETP MA] - Supports ateliers\[ETP MA CMRR MTP] - Posters outils\RTEmagicC_Logo_CMRR_jpeg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9434"/>
            <a:ext cx="1745576" cy="165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Aidants\[ETP MA] - Supports ateliers\[ETP MA CMRR MTP] - Posters outils\RTEmagicC_logoETP_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5557751"/>
            <a:ext cx="1440160" cy="12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98895" y="5733256"/>
            <a:ext cx="6146210" cy="11247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la poursuit d’Alzheimer : Equipe ETP_MA_CMRR_MTP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Gui de CHAULIAC, Montpellier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etp-cmrr@chu-montpellier.fr</a:t>
            </a:r>
          </a:p>
        </p:txBody>
      </p:sp>
    </p:spTree>
    <p:extLst>
      <p:ext uri="{BB962C8B-B14F-4D97-AF65-F5344CB8AC3E}">
        <p14:creationId xmlns:p14="http://schemas.microsoft.com/office/powerpoint/2010/main" val="231789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la poursuite d’Alzheimer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Basé sur le Trivial Poursuit</a:t>
            </a:r>
          </a:p>
          <a:p>
            <a:r>
              <a:rPr lang="fr-FR" dirty="0"/>
              <a:t>Différentes questions posées dans 6 thèmes différents</a:t>
            </a:r>
          </a:p>
          <a:p>
            <a:r>
              <a:rPr lang="fr-FR" dirty="0"/>
              <a:t>Le plateau de jeu est placé au centre des tables, les participants sont répartis en plusieurs équipes, de 2 à 3 personnes avec au moins un aidant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01/03/2020</a:t>
            </a:r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68DC-857F-487D-BFFA-8C0CA5037977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37480" t="17561" r="36139" b="8240"/>
          <a:stretch/>
        </p:blipFill>
        <p:spPr>
          <a:xfrm>
            <a:off x="6084168" y="1124744"/>
            <a:ext cx="295844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7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6 thèmes et 10 questions</a:t>
            </a:r>
            <a:br>
              <a:rPr lang="fr-FR" dirty="0"/>
            </a:br>
            <a:r>
              <a:rPr lang="fr-FR" dirty="0"/>
              <a:t>par thème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Mieux connaitre la MA en répondant à différentes questions sur des thèmes différents</a:t>
            </a:r>
          </a:p>
          <a:p>
            <a:r>
              <a:rPr lang="fr-FR" dirty="0"/>
              <a:t>Il n’y a pas de gagnant ou de perdant, on participe pour apprendre ensemble</a:t>
            </a:r>
          </a:p>
          <a:p>
            <a:r>
              <a:rPr lang="fr-FR" dirty="0"/>
              <a:t>Etre vigilant à aborder l'ensemble des catégories de questions introduites dans le jeu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l'intervenant pourra rééquilibrer en piochant une carte du thème le moins abordé lorsque le dé tombe sur les cases neutres</a:t>
            </a:r>
          </a:p>
          <a:p>
            <a:r>
              <a:rPr lang="fr-FR" dirty="0"/>
              <a:t>Les corrections doivent être collectives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01/03/2020</a:t>
            </a: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68DC-857F-487D-BFFA-8C0CA5037977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4266"/>
            <a:ext cx="170080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4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Exemple d’activité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/>
              <a:t>45min-1h</a:t>
            </a:r>
          </a:p>
          <a:p>
            <a:r>
              <a:rPr lang="fr-FR" dirty="0"/>
              <a:t>Médecin et Infirmière </a:t>
            </a:r>
            <a:br>
              <a:rPr lang="fr-FR" dirty="0"/>
            </a:br>
            <a:r>
              <a:rPr lang="fr-FR" dirty="0"/>
              <a:t>et/ou Neuropsychologue</a:t>
            </a:r>
          </a:p>
          <a:p>
            <a:r>
              <a:rPr lang="fr-FR" dirty="0"/>
              <a:t>Lancer le dé, déplacer le pion sur la case et piocher une carte au thème (à la couleur) correspondante</a:t>
            </a:r>
          </a:p>
          <a:p>
            <a:r>
              <a:rPr lang="fr-FR" dirty="0"/>
              <a:t>Répondre à la question posée en équipe</a:t>
            </a:r>
          </a:p>
          <a:p>
            <a:r>
              <a:rPr lang="fr-FR" dirty="0"/>
              <a:t>La correction est collective, avec l’intervenant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01/03/2020</a:t>
            </a: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68DC-857F-487D-BFFA-8C0CA5037977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135"/>
            <a:ext cx="227687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3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Trucs et Astuces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Avoir un </a:t>
            </a:r>
            <a:r>
              <a:rPr lang="fr-FR" dirty="0" err="1"/>
              <a:t>ppt</a:t>
            </a:r>
            <a:r>
              <a:rPr lang="fr-FR" dirty="0"/>
              <a:t> avec des images explicatives des réponses aux questions posées</a:t>
            </a:r>
          </a:p>
          <a:p>
            <a:pPr lvl="1"/>
            <a:r>
              <a:rPr lang="fr-FR" dirty="0"/>
              <a:t>Distribuer une synthèse en fin d’activité</a:t>
            </a:r>
          </a:p>
          <a:p>
            <a:r>
              <a:rPr lang="fr-FR" dirty="0"/>
              <a:t>Veiller à ce que tout le monde participe</a:t>
            </a:r>
          </a:p>
          <a:p>
            <a:r>
              <a:rPr lang="fr-FR" dirty="0"/>
              <a:t>Outil ludique qui favorise les interactions dans le groupe à travers un jeu familier : favorise l'ancrage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01/03/2020</a:t>
            </a: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68DC-857F-487D-BFFA-8C0CA5037977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797152"/>
            <a:ext cx="1201316" cy="12013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594" y="0"/>
            <a:ext cx="1484784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25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5400" b="1" dirty="0"/>
              <a:t>La roue des Aides</a:t>
            </a:r>
            <a:br>
              <a:rPr lang="fr-FR" sz="5400" b="1" dirty="0"/>
            </a:br>
            <a:r>
              <a:rPr lang="fr-FR" sz="4000" b="1" dirty="0" err="1"/>
              <a:t>Aides</a:t>
            </a:r>
            <a:r>
              <a:rPr lang="fr-FR" sz="4000" b="1" dirty="0"/>
              <a:t> Sociales et Juridiques</a:t>
            </a:r>
            <a:endParaRPr lang="fr-FR" sz="5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Un Outil de Réflexion collective</a:t>
            </a:r>
          </a:p>
          <a:p>
            <a:r>
              <a:rPr lang="fr-FR" dirty="0"/>
              <a:t>ETP Maladies Neurodégénératives :</a:t>
            </a:r>
            <a:br>
              <a:rPr lang="fr-FR" dirty="0"/>
            </a:br>
            <a:r>
              <a:rPr lang="fr-FR" dirty="0"/>
              <a:t>MA</a:t>
            </a:r>
          </a:p>
        </p:txBody>
      </p:sp>
      <p:pic>
        <p:nvPicPr>
          <p:cNvPr id="1026" name="Picture 2" descr="F:\Aidants\[ETP MA] - Supports ateliers\[ETP MA CMRR MTP] - Posters outils\chu-montpellie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541229" cy="168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Aidants\[ETP MA] - Supports ateliers\[ETP MA CMRR MTP] - Posters outils\RTEmagicC_Logo_CMRR_jpeg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9434"/>
            <a:ext cx="1745576" cy="165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Aidants\[ETP MA] - Supports ateliers\[ETP MA CMRR MTP] - Posters outils\RTEmagicC_logoETP_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5557751"/>
            <a:ext cx="1440160" cy="12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98895" y="5733256"/>
            <a:ext cx="6146210" cy="11247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roue des aides : Equipe ETP_MA_CMRR_MTP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Gui de CHAULIAC, Montpellier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etp-cmrr@chu-montpellier.fr</a:t>
            </a:r>
          </a:p>
        </p:txBody>
      </p:sp>
    </p:spTree>
    <p:extLst>
      <p:ext uri="{BB962C8B-B14F-4D97-AF65-F5344CB8AC3E}">
        <p14:creationId xmlns:p14="http://schemas.microsoft.com/office/powerpoint/2010/main" val="172059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chemeClr val="tx2"/>
                </a:solidFill>
              </a:rPr>
              <a:t>La roue des Aides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4721" y="1505547"/>
            <a:ext cx="7886700" cy="2865155"/>
          </a:xfrm>
        </p:spPr>
        <p:txBody>
          <a:bodyPr>
            <a:normAutofit/>
          </a:bodyPr>
          <a:lstStyle/>
          <a:p>
            <a:r>
              <a:rPr lang="fr-FR" sz="2800" dirty="0"/>
              <a:t>Supports préparés </a:t>
            </a:r>
            <a:r>
              <a:rPr lang="fr-FR" dirty="0"/>
              <a:t>pour aborder la plupart des aides disponibles de façon interactive </a:t>
            </a:r>
            <a:r>
              <a:rPr lang="fr-FR" sz="2800" dirty="0"/>
              <a:t>pour le patient et pour l'aidant</a:t>
            </a:r>
          </a:p>
          <a:p>
            <a:pPr lvl="1" fontAlgn="base"/>
            <a:r>
              <a:rPr lang="fr-FR" sz="2400" b="1" dirty="0"/>
              <a:t>Aides Juridiques			 </a:t>
            </a:r>
            <a:r>
              <a:rPr lang="fr-FR" sz="1800" b="1" dirty="0">
                <a:sym typeface="Wingdings" panose="05000000000000000000" pitchFamily="2" charset="2"/>
              </a:rPr>
              <a:t></a:t>
            </a:r>
            <a:r>
              <a:rPr lang="fr-FR" sz="2400" b="1" dirty="0">
                <a:sym typeface="Wingdings" panose="05000000000000000000" pitchFamily="2" charset="2"/>
              </a:rPr>
              <a:t>  </a:t>
            </a:r>
            <a:r>
              <a:rPr lang="fr-FR" sz="2400" b="1" dirty="0"/>
              <a:t>Aides Sociales</a:t>
            </a:r>
            <a:endParaRPr lang="fr-FR" sz="2400" dirty="0"/>
          </a:p>
          <a:p>
            <a:pPr lvl="1" fontAlgn="base"/>
            <a:r>
              <a:rPr lang="fr-FR" sz="2400" b="1" dirty="0"/>
              <a:t>Aides Techniques			</a:t>
            </a:r>
            <a:r>
              <a:rPr lang="fr-FR" sz="2400" b="1" dirty="0">
                <a:sym typeface="Wingdings" panose="05000000000000000000" pitchFamily="2" charset="2"/>
              </a:rPr>
              <a:t> </a:t>
            </a:r>
            <a:r>
              <a:rPr lang="fr-FR" sz="1800" b="1" dirty="0">
                <a:sym typeface="Wingdings" panose="05000000000000000000" pitchFamily="2" charset="2"/>
              </a:rPr>
              <a:t></a:t>
            </a:r>
            <a:r>
              <a:rPr lang="fr-FR" sz="2400" b="1" dirty="0">
                <a:sym typeface="Wingdings" panose="05000000000000000000" pitchFamily="2" charset="2"/>
              </a:rPr>
              <a:t>  </a:t>
            </a:r>
            <a:r>
              <a:rPr lang="fr-FR" sz="2400" b="1" dirty="0"/>
              <a:t>Aides Humaines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4053" r="13655"/>
          <a:stretch/>
        </p:blipFill>
        <p:spPr>
          <a:xfrm>
            <a:off x="6676103" y="5033310"/>
            <a:ext cx="2467897" cy="19192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13541" r="12800"/>
          <a:stretch/>
        </p:blipFill>
        <p:spPr>
          <a:xfrm>
            <a:off x="4432927" y="5247933"/>
            <a:ext cx="2288809" cy="174698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13128" r="13934"/>
          <a:stretch/>
        </p:blipFill>
        <p:spPr>
          <a:xfrm>
            <a:off x="2132876" y="5143521"/>
            <a:ext cx="2300749" cy="177347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/>
          <a:srcRect l="13135" r="13498"/>
          <a:stretch/>
        </p:blipFill>
        <p:spPr>
          <a:xfrm>
            <a:off x="0" y="5143520"/>
            <a:ext cx="2305249" cy="17665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l="13454" r="13147"/>
          <a:stretch/>
        </p:blipFill>
        <p:spPr>
          <a:xfrm>
            <a:off x="7080267" y="3873911"/>
            <a:ext cx="2063733" cy="15807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"/>
          <a:srcRect l="13369" r="13137"/>
          <a:stretch/>
        </p:blipFill>
        <p:spPr>
          <a:xfrm>
            <a:off x="4935799" y="3700783"/>
            <a:ext cx="2149736" cy="16445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/>
          <a:srcRect l="13116" r="12497"/>
          <a:stretch/>
        </p:blipFill>
        <p:spPr>
          <a:xfrm>
            <a:off x="1925668" y="3962629"/>
            <a:ext cx="1829380" cy="13826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9"/>
          <a:srcRect l="13623" r="13623"/>
          <a:stretch/>
        </p:blipFill>
        <p:spPr>
          <a:xfrm>
            <a:off x="17058" y="4019746"/>
            <a:ext cx="171532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33202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517</Words>
  <Application>Microsoft Office PowerPoint</Application>
  <PresentationFormat>Affichage à l'écran (4:3)</PresentationFormat>
  <Paragraphs>82</Paragraphs>
  <Slides>15</Slides>
  <Notes>3</Notes>
  <HiddenSlides>2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Wingdings</vt:lpstr>
      <vt:lpstr>Wingdings 3</vt:lpstr>
      <vt:lpstr>Brin</vt:lpstr>
      <vt:lpstr>Thème Office</vt:lpstr>
      <vt:lpstr>1_Thème Office</vt:lpstr>
      <vt:lpstr>ETP CMRR :  Patient-Aidant ensemble face à la MA &amp;  Boost’Alzheimer</vt:lpstr>
      <vt:lpstr>Présentation PowerPoint</vt:lpstr>
      <vt:lpstr>A la poursuit d’Alzheimer Trivial MA</vt:lpstr>
      <vt:lpstr>A la poursuite d’Alzheimer</vt:lpstr>
      <vt:lpstr>6 thèmes et 10 questions par thème</vt:lpstr>
      <vt:lpstr>Exemple d’activité</vt:lpstr>
      <vt:lpstr>Trucs et Astuces</vt:lpstr>
      <vt:lpstr>La roue des Aides Aides Sociales et Juridiques</vt:lpstr>
      <vt:lpstr>La roue des Aides</vt:lpstr>
      <vt:lpstr>La roue des Aides</vt:lpstr>
      <vt:lpstr>Objectifs</vt:lpstr>
      <vt:lpstr>Trucs et Astuces</vt:lpstr>
      <vt:lpstr>Merci de votre attention</vt:lpstr>
      <vt:lpstr>Présentation PowerPoint</vt:lpstr>
      <vt:lpstr>Présentation PowerPoint</vt:lpstr>
    </vt:vector>
  </TitlesOfParts>
  <Company>CHRU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NAVUCET SOPHIE</dc:creator>
  <cp:lastModifiedBy>NAVUCET SOPHIE</cp:lastModifiedBy>
  <cp:revision>386</cp:revision>
  <cp:lastPrinted>2019-09-03T13:31:28Z</cp:lastPrinted>
  <dcterms:created xsi:type="dcterms:W3CDTF">2016-05-20T12:54:00Z</dcterms:created>
  <dcterms:modified xsi:type="dcterms:W3CDTF">2020-10-13T10:26:46Z</dcterms:modified>
</cp:coreProperties>
</file>